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71" r:id="rId2"/>
    <p:sldId id="1018" r:id="rId3"/>
    <p:sldId id="1008" r:id="rId4"/>
    <p:sldId id="1009" r:id="rId5"/>
    <p:sldId id="1007" r:id="rId6"/>
    <p:sldId id="933" r:id="rId7"/>
    <p:sldId id="987" r:id="rId8"/>
    <p:sldId id="1010" r:id="rId9"/>
    <p:sldId id="989" r:id="rId10"/>
    <p:sldId id="950" r:id="rId11"/>
    <p:sldId id="759" r:id="rId12"/>
    <p:sldId id="941" r:id="rId13"/>
    <p:sldId id="761" r:id="rId14"/>
    <p:sldId id="1011" r:id="rId15"/>
    <p:sldId id="1012" r:id="rId16"/>
    <p:sldId id="942" r:id="rId17"/>
    <p:sldId id="763" r:id="rId18"/>
    <p:sldId id="1017" r:id="rId19"/>
    <p:sldId id="1021" r:id="rId20"/>
    <p:sldId id="943" r:id="rId21"/>
    <p:sldId id="991" r:id="rId22"/>
    <p:sldId id="1019" r:id="rId23"/>
    <p:sldId id="937" r:id="rId24"/>
    <p:sldId id="960" r:id="rId25"/>
    <p:sldId id="956" r:id="rId26"/>
    <p:sldId id="1020" r:id="rId2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1pPr>
    <a:lvl2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2pPr>
    <a:lvl3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3pPr>
    <a:lvl4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4pPr>
    <a:lvl5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5pPr>
    <a:lvl6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6pPr>
    <a:lvl7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7pPr>
    <a:lvl8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8pPr>
    <a:lvl9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Avenir LT Std 85 Heavy"/>
        <a:ea typeface="Avenir LT Std 85 Heavy"/>
        <a:cs typeface="Avenir LT Std 85 Heavy"/>
        <a:sym typeface="Avenir LT Std 85 Heavy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1216" userDrawn="1">
          <p15:clr>
            <a:srgbClr val="A4A3A4"/>
          </p15:clr>
        </p15:guide>
        <p15:guide id="3" pos="2441" userDrawn="1">
          <p15:clr>
            <a:srgbClr val="A4A3A4"/>
          </p15:clr>
        </p15:guide>
        <p15:guide id="4" orient="horz" pos="8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94A"/>
    <a:srgbClr val="3A5428"/>
    <a:srgbClr val="1F621A"/>
    <a:srgbClr val="1D355E"/>
    <a:srgbClr val="1B35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venirLTStd-Heavy"/>
          <a:ea typeface="AvenirLTStd-Heavy"/>
          <a:cs typeface="AvenirLTStd-Heavy"/>
        </a:font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Avenir LT Std 85 Heavy"/>
          <a:ea typeface="Avenir LT Std 85 Heavy"/>
          <a:cs typeface="Avenir LT Std 85 Heavy"/>
        </a:font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>
          <a:latin typeface="AvenirLTStd-Heavy"/>
          <a:ea typeface="AvenirLTStd-Heavy"/>
          <a:cs typeface="AvenirLTStd-Heavy"/>
        </a:font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27"/>
    <p:restoredTop sz="78836" autoAdjust="0"/>
  </p:normalViewPr>
  <p:slideViewPr>
    <p:cSldViewPr snapToGrid="0" snapToObjects="1" showGuides="1">
      <p:cViewPr varScale="1">
        <p:scale>
          <a:sx n="44" d="100"/>
          <a:sy n="44" d="100"/>
        </p:scale>
        <p:origin x="1782" y="-114"/>
      </p:cViewPr>
      <p:guideLst>
        <p:guide orient="horz" pos="4320"/>
        <p:guide pos="1216"/>
        <p:guide pos="2441"/>
        <p:guide orient="horz" pos="8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216021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528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309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777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279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93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378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2274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688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267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1901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67146D-6BA2-FB20-D01A-08E7AA59B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023268-BF0C-AEB8-03DC-D99649DC91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487262-C3A8-4018-EAF7-B3C9730854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15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A71CA2-A48D-43D0-ED97-39F5397F5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F63AAB-01E4-5DCF-2606-81F6683FD3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157D0C-4988-D85F-65B7-837F49D598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482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105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1161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008C0-FE56-A5F1-A5A2-4C89CFBA4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436F86-3337-9DA4-6FF9-6BFC53A646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EEC196-81C7-59BB-B15B-F7583FB1D8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20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6991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8452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087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614D9-DE0C-1CD8-35C0-3B707B104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9FF6E2-89BE-3CE0-FF70-BBF19EDD6B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32D808-E4A0-F179-6500-0EC3DF63D2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941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62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169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592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35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033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172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608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BLU edificio">
    <p:bg>
      <p:bgPr>
        <a:solidFill>
          <a:srgbClr val="1F29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107665E-DE6F-D94B-835B-AE4260F105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711" y="7642107"/>
            <a:ext cx="24419989" cy="6038946"/>
          </a:xfrm>
          <a:prstGeom prst="rect">
            <a:avLst/>
          </a:prstGeom>
        </p:spPr>
      </p:pic>
      <p:pic>
        <p:nvPicPr>
          <p:cNvPr id="16" name="Immagine" descr="Immag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38809" y="-3087595"/>
            <a:ext cx="6479291" cy="2181976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itolo Testo"/>
          <p:cNvSpPr txBox="1">
            <a:spLocks noGrp="1"/>
          </p:cNvSpPr>
          <p:nvPr>
            <p:ph type="title"/>
          </p:nvPr>
        </p:nvSpPr>
        <p:spPr>
          <a:xfrm>
            <a:off x="3810000" y="3315063"/>
            <a:ext cx="18731640" cy="3115151"/>
          </a:xfrm>
          <a:prstGeom prst="rect">
            <a:avLst/>
          </a:prstGeom>
        </p:spPr>
        <p:txBody>
          <a:bodyPr/>
          <a:lstStyle>
            <a:lvl1pPr>
              <a:defRPr sz="7700" cap="none" spc="308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/>
          </a:p>
        </p:txBody>
      </p:sp>
      <p:sp>
        <p:nvSpPr>
          <p:cNvPr id="20" name="Sottotitolo"/>
          <p:cNvSpPr txBox="1">
            <a:spLocks noGrp="1"/>
          </p:cNvSpPr>
          <p:nvPr>
            <p:ph type="body" sz="quarter" idx="14"/>
          </p:nvPr>
        </p:nvSpPr>
        <p:spPr>
          <a:xfrm>
            <a:off x="3822433" y="6619533"/>
            <a:ext cx="18765507" cy="5359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algn="l">
              <a:buClrTx/>
              <a:buSzTx/>
              <a:buNone/>
              <a:defRPr sz="3400" cap="none" spc="300">
                <a:solidFill>
                  <a:srgbClr val="FFFFFF"/>
                </a:solidFill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pPr>
            <a:r>
              <a:rPr lang="it-IT"/>
              <a:t>Fare clic per modificare gli stili del testo dello schema</a:t>
            </a:r>
          </a:p>
        </p:txBody>
      </p:sp>
      <p:pic>
        <p:nvPicPr>
          <p:cNvPr id="21" name="Immagine 1" descr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831" y="1201079"/>
            <a:ext cx="4686360" cy="157980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384577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dice fondo sigil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alphaModFix amt="71000"/>
          </a:blip>
          <a:stretch>
            <a:fillRect/>
          </a:stretch>
        </p:blipFill>
        <p:spPr>
          <a:xfrm>
            <a:off x="12566434" y="1990727"/>
            <a:ext cx="12777109" cy="12753272"/>
          </a:xfrm>
          <a:prstGeom prst="rect">
            <a:avLst/>
          </a:prstGeom>
        </p:spPr>
      </p:pic>
      <p:sp>
        <p:nvSpPr>
          <p:cNvPr id="30" name="Titolo Testo"/>
          <p:cNvSpPr txBox="1">
            <a:spLocks noGrp="1"/>
          </p:cNvSpPr>
          <p:nvPr>
            <p:ph type="title"/>
          </p:nvPr>
        </p:nvSpPr>
        <p:spPr>
          <a:xfrm>
            <a:off x="3776133" y="-931367"/>
            <a:ext cx="19346401" cy="3725401"/>
          </a:xfrm>
          <a:prstGeom prst="rect">
            <a:avLst/>
          </a:prstGeom>
        </p:spPr>
        <p:txBody>
          <a:bodyPr/>
          <a:lstStyle>
            <a:lvl1pPr>
              <a:defRPr sz="6000" cap="none" spc="239"/>
            </a:lvl1pPr>
          </a:lstStyle>
          <a:p>
            <a:r>
              <a:rPr lang="it-IT"/>
              <a:t>Fare clic per modificare lo stile del titolo dello schema</a:t>
            </a:r>
            <a:endParaRPr/>
          </a:p>
        </p:txBody>
      </p:sp>
      <p:sp>
        <p:nvSpPr>
          <p:cNvPr id="10" name="Rettangolo"/>
          <p:cNvSpPr/>
          <p:nvPr userDrawn="1"/>
        </p:nvSpPr>
        <p:spPr>
          <a:xfrm>
            <a:off x="0" y="12262777"/>
            <a:ext cx="24384000" cy="1453225"/>
          </a:xfrm>
          <a:prstGeom prst="rect">
            <a:avLst/>
          </a:prstGeom>
          <a:solidFill>
            <a:srgbClr val="1D35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 cap="all" spc="48">
                <a:solidFill>
                  <a:srgbClr val="1D355E"/>
                </a:solidFill>
                <a:latin typeface="Avenir LT Std 65 Medium"/>
                <a:ea typeface="Avenir LT Std 65 Medium"/>
                <a:cs typeface="Avenir LT Std 65 Medium"/>
                <a:sym typeface="Avenir LT Std 65 Medium"/>
              </a:defRPr>
            </a:pPr>
            <a:endParaRPr/>
          </a:p>
        </p:txBody>
      </p:sp>
      <p:sp>
        <p:nvSpPr>
          <p:cNvPr id="8" name="Corpo livello uno…">
            <a:extLst>
              <a:ext uri="{FF2B5EF4-FFF2-40B4-BE49-F238E27FC236}">
                <a16:creationId xmlns:a16="http://schemas.microsoft.com/office/drawing/2014/main" id="{CE3C4E78-649F-5845-8ECF-6038E6742A6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3776133" y="2961932"/>
            <a:ext cx="19346401" cy="5359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ClrTx/>
              <a:buSzTx/>
              <a:buNone/>
              <a:defRPr sz="3400" cap="none" spc="306"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indent="-411237" algn="l">
              <a:buClrTx/>
              <a:defRPr sz="3400" cap="none" spc="306"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indent="-411237" algn="l">
              <a:buClrTx/>
              <a:defRPr sz="3400" cap="none" spc="306"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indent="-411237" algn="l">
              <a:buClrTx/>
              <a:defRPr sz="3400" cap="none" spc="306"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indent="-411237" algn="l">
              <a:buClrTx/>
              <a:defRPr sz="3400" cap="none" spc="306"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769129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BLU SIGILLO">
    <p:bg>
      <p:bgPr>
        <a:solidFill>
          <a:srgbClr val="1F29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" descr="Immagine"/>
          <p:cNvPicPr>
            <a:picLocks noChangeAspect="1"/>
          </p:cNvPicPr>
          <p:nvPr userDrawn="1"/>
        </p:nvPicPr>
        <p:blipFill>
          <a:blip r:embed="rId2">
            <a:alphaModFix amt="4000"/>
          </a:blip>
          <a:stretch>
            <a:fillRect/>
          </a:stretch>
        </p:blipFill>
        <p:spPr>
          <a:xfrm>
            <a:off x="12650300" y="1990727"/>
            <a:ext cx="12749700" cy="127412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magine" descr="Immag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38809" y="-3087595"/>
            <a:ext cx="6479291" cy="2181976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itolo Testo"/>
          <p:cNvSpPr txBox="1">
            <a:spLocks noGrp="1"/>
          </p:cNvSpPr>
          <p:nvPr>
            <p:ph type="title"/>
          </p:nvPr>
        </p:nvSpPr>
        <p:spPr>
          <a:xfrm>
            <a:off x="3810000" y="3315063"/>
            <a:ext cx="18731640" cy="3115151"/>
          </a:xfrm>
          <a:prstGeom prst="rect">
            <a:avLst/>
          </a:prstGeom>
        </p:spPr>
        <p:txBody>
          <a:bodyPr/>
          <a:lstStyle>
            <a:lvl1pPr>
              <a:defRPr sz="7700" cap="none" spc="308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/>
          </a:p>
        </p:txBody>
      </p:sp>
      <p:sp>
        <p:nvSpPr>
          <p:cNvPr id="20" name="Sottotitolo"/>
          <p:cNvSpPr txBox="1">
            <a:spLocks noGrp="1"/>
          </p:cNvSpPr>
          <p:nvPr>
            <p:ph type="body" sz="quarter" idx="14"/>
          </p:nvPr>
        </p:nvSpPr>
        <p:spPr>
          <a:xfrm>
            <a:off x="3822433" y="6619533"/>
            <a:ext cx="18719207" cy="5359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algn="l">
              <a:buClrTx/>
              <a:buSzTx/>
              <a:buNone/>
              <a:defRPr sz="3400" cap="none" spc="300">
                <a:solidFill>
                  <a:srgbClr val="FFFFFF"/>
                </a:solidFill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pPr>
            <a:r>
              <a:rPr lang="it-IT"/>
              <a:t>Fare clic per modificare gli stili del testo dello schema</a:t>
            </a:r>
          </a:p>
        </p:txBody>
      </p:sp>
      <p:pic>
        <p:nvPicPr>
          <p:cNvPr id="21" name="Immagine 1" descr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831" y="1201079"/>
            <a:ext cx="4686360" cy="1579804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1A8C8D-326B-48B3-8DBB-91B83AD7D99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3" y="12395773"/>
            <a:ext cx="5891034" cy="110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303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28D26903-2C60-DD43-BF5A-96413FE9D46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711" y="5674754"/>
            <a:ext cx="24419989" cy="6038946"/>
          </a:xfrm>
          <a:prstGeom prst="rect">
            <a:avLst/>
          </a:prstGeom>
        </p:spPr>
      </p:pic>
      <p:sp>
        <p:nvSpPr>
          <p:cNvPr id="2" name="Rettangolo"/>
          <p:cNvSpPr/>
          <p:nvPr userDrawn="1"/>
        </p:nvSpPr>
        <p:spPr>
          <a:xfrm>
            <a:off x="0" y="12262777"/>
            <a:ext cx="24384000" cy="1453225"/>
          </a:xfrm>
          <a:prstGeom prst="rect">
            <a:avLst/>
          </a:prstGeom>
          <a:solidFill>
            <a:srgbClr val="1D35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 cap="all" spc="48">
                <a:solidFill>
                  <a:srgbClr val="1D355E"/>
                </a:solidFill>
                <a:latin typeface="Avenir LT Std 65 Medium"/>
                <a:ea typeface="Avenir LT Std 65 Medium"/>
                <a:cs typeface="Avenir LT Std 65 Medium"/>
                <a:sym typeface="Avenir LT Std 65 Medium"/>
              </a:defRPr>
            </a:pPr>
            <a:endParaRPr/>
          </a:p>
        </p:txBody>
      </p:sp>
      <p:pic>
        <p:nvPicPr>
          <p:cNvPr id="3" name="Immagine 8" descr="Immagin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39381" y="12460202"/>
            <a:ext cx="3101169" cy="10454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Linea"/>
          <p:cNvSpPr/>
          <p:nvPr/>
        </p:nvSpPr>
        <p:spPr>
          <a:xfrm flipV="1">
            <a:off x="2603499" y="12714946"/>
            <a:ext cx="2" cy="535941"/>
          </a:xfrm>
          <a:prstGeom prst="line">
            <a:avLst/>
          </a:prstGeom>
          <a:ln w="127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" name="Linea"/>
          <p:cNvSpPr/>
          <p:nvPr/>
        </p:nvSpPr>
        <p:spPr>
          <a:xfrm flipV="1">
            <a:off x="2603499" y="12714946"/>
            <a:ext cx="2" cy="535941"/>
          </a:xfrm>
          <a:prstGeom prst="line">
            <a:avLst/>
          </a:prstGeom>
          <a:ln w="127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" name="Titolo Testo"/>
          <p:cNvSpPr txBox="1">
            <a:spLocks noGrp="1"/>
          </p:cNvSpPr>
          <p:nvPr>
            <p:ph type="title"/>
          </p:nvPr>
        </p:nvSpPr>
        <p:spPr>
          <a:xfrm>
            <a:off x="1901825" y="-624791"/>
            <a:ext cx="21138724" cy="2651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/>
          <a:p>
            <a:r>
              <a:t>Titolo Testo</a:t>
            </a:r>
          </a:p>
        </p:txBody>
      </p:sp>
      <p:sp>
        <p:nvSpPr>
          <p:cNvPr id="8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1911857" y="12785260"/>
            <a:ext cx="443485" cy="40894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2400" cap="all" spc="48">
                <a:solidFill>
                  <a:srgbClr val="FFFFFF"/>
                </a:solidFill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1pPr>
          </a:lstStyle>
          <a:p>
            <a:fld id="{86CB4B4D-7CA3-9044-876B-883B54F8677D}" type="slidenum">
              <a:rPr/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5" r:id="rId3"/>
  </p:sldLayoutIdLst>
  <p:transition spd="med"/>
  <p:txStyles>
    <p:titleStyle>
      <a:lvl1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1pPr>
      <a:lvl2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2pPr>
      <a:lvl3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3pPr>
      <a:lvl4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4pPr>
      <a:lvl5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5pPr>
      <a:lvl6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6pPr>
      <a:lvl7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7pPr>
      <a:lvl8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8pPr>
      <a:lvl9pPr marL="0" marR="0" indent="0" algn="l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all" spc="298" baseline="0">
          <a:ln>
            <a:noFill/>
          </a:ln>
          <a:solidFill>
            <a:srgbClr val="1D355E"/>
          </a:solidFill>
          <a:uFillTx/>
          <a:latin typeface="AvenirLTStd-Medium"/>
          <a:ea typeface="AvenirLTStd-Medium"/>
          <a:cs typeface="AvenirLTStd-Medium"/>
          <a:sym typeface="AvenirLTStd-Medium"/>
        </a:defRPr>
      </a:lvl9pPr>
    </p:titleStyle>
    <p:bodyStyle>
      <a:lvl1pPr marL="290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1pPr>
      <a:lvl2pPr marL="798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2pPr>
      <a:lvl3pPr marL="1306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3pPr>
      <a:lvl4pPr marL="1814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4pPr>
      <a:lvl5pPr marL="2322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5pPr>
      <a:lvl6pPr marL="2830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6pPr>
      <a:lvl7pPr marL="3338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7pPr>
      <a:lvl8pPr marL="3846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8pPr>
      <a:lvl9pPr marL="4354284" marR="0" indent="-290284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400" b="0" i="0" u="none" strike="noStrike" cap="all" spc="48" baseline="0">
          <a:ln>
            <a:noFill/>
          </a:ln>
          <a:solidFill>
            <a:srgbClr val="1D355E"/>
          </a:solidFill>
          <a:uFillTx/>
          <a:latin typeface="Avenir LT Std 35 Light"/>
          <a:ea typeface="Avenir LT Std 35 Light"/>
          <a:cs typeface="Avenir LT Std 35 Light"/>
          <a:sym typeface="Avenir LT Std 35 Light"/>
        </a:defRPr>
      </a:lvl9pPr>
    </p:bodyStyle>
    <p:otherStyle>
      <a:lvl1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1pPr>
      <a:lvl2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2pPr>
      <a:lvl3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3pPr>
      <a:lvl4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4pPr>
      <a:lvl5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5pPr>
      <a:lvl6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6pPr>
      <a:lvl7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7pPr>
      <a:lvl8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8pPr>
      <a:lvl9pPr marL="0" marR="0" indent="0" algn="ctr" defTabSz="6477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T Std 35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itolo della presentazione"/>
          <p:cNvSpPr txBox="1">
            <a:spLocks noGrp="1"/>
          </p:cNvSpPr>
          <p:nvPr>
            <p:ph type="title"/>
          </p:nvPr>
        </p:nvSpPr>
        <p:spPr>
          <a:xfrm>
            <a:off x="3798362" y="4167776"/>
            <a:ext cx="19730377" cy="3115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pc="300"/>
            </a:lvl1pPr>
          </a:lstStyle>
          <a:p>
            <a:r>
              <a:rPr lang="it-IT" sz="6600" b="1" dirty="0"/>
              <a:t>Transizione energetica: principi, stato dell’arte       e tecnologie abilitanti</a:t>
            </a:r>
            <a:endParaRPr lang="en-US" sz="6600" b="1" dirty="0"/>
          </a:p>
        </p:txBody>
      </p:sp>
      <p:sp>
        <p:nvSpPr>
          <p:cNvPr id="180" name="Nome Cognome"/>
          <p:cNvSpPr txBox="1">
            <a:spLocks noGrp="1"/>
          </p:cNvSpPr>
          <p:nvPr>
            <p:ph type="body" idx="4294967295"/>
          </p:nvPr>
        </p:nvSpPr>
        <p:spPr>
          <a:xfrm>
            <a:off x="3798363" y="8763590"/>
            <a:ext cx="20241508" cy="9207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 marL="0" indent="0" algn="l">
              <a:spcBef>
                <a:spcPts val="4800"/>
              </a:spcBef>
              <a:buClrTx/>
              <a:buSzTx/>
              <a:buNone/>
              <a:defRPr sz="4100" cap="none" spc="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lnSpc>
                <a:spcPts val="2100"/>
              </a:lnSpc>
            </a:pPr>
            <a:r>
              <a:rPr lang="it-IT" sz="5600" b="1" dirty="0"/>
              <a:t>Alessandro Massi Pavan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59A982-B5A4-B2F0-63DE-1E966234C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736" y="577617"/>
            <a:ext cx="14852215" cy="284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7450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>
            <a:extLst>
              <a:ext uri="{FF2B5EF4-FFF2-40B4-BE49-F238E27FC236}">
                <a16:creationId xmlns:a16="http://schemas.microsoft.com/office/drawing/2014/main" id="{EF88F911-91CA-4DEE-BEF4-02744E8AA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Costi di produzione dell’energia elettrica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CE4C5B-B8F7-A3D3-95DB-8C0B40F23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093" y="1446144"/>
            <a:ext cx="14883638" cy="10638263"/>
          </a:xfrm>
          <a:prstGeom prst="rect">
            <a:avLst/>
          </a:prstGeom>
        </p:spPr>
      </p:pic>
      <p:sp>
        <p:nvSpPr>
          <p:cNvPr id="7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CC40B8AB-241D-EC70-2D31-BDCA232107E3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6661A94-9BF2-5B48-60C3-A6E0C2E91C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4320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2">
            <a:extLst>
              <a:ext uri="{FF2B5EF4-FFF2-40B4-BE49-F238E27FC236}">
                <a16:creationId xmlns:a16="http://schemas.microsoft.com/office/drawing/2014/main" id="{B16C35AA-160C-4374-AD0A-081CB4ED5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Transizione verso le fonti rinnovabili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BFF48F-CC06-8D06-7154-4223DBF33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077" y="1446144"/>
            <a:ext cx="18806055" cy="100874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EE7F3B-AE00-43B0-8718-DDE13CCD6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61074" y="235122"/>
            <a:ext cx="7222926" cy="19473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7FD4AB-E4D8-4BF4-9EE1-5AD722C452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8037" y="2408537"/>
            <a:ext cx="3429000" cy="1181100"/>
          </a:xfrm>
          <a:prstGeom prst="rect">
            <a:avLst/>
          </a:prstGeom>
        </p:spPr>
      </p:pic>
      <p:sp>
        <p:nvSpPr>
          <p:cNvPr id="2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6EBB2F25-BCBB-0A0A-C6F6-067D70E8B7A4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FFE65D0-F129-7845-AA8C-7A241052FB0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05268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>
            <a:extLst>
              <a:ext uri="{FF2B5EF4-FFF2-40B4-BE49-F238E27FC236}">
                <a16:creationId xmlns:a16="http://schemas.microsoft.com/office/drawing/2014/main" id="{05DFD498-CD39-49FA-8AAB-3E29BAFB6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Transizioni energetica e vettoriale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F0D532-9EE3-405F-BA26-B6C17DBB1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94" y="1835558"/>
            <a:ext cx="19455116" cy="93495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3214DA5-34BF-45BD-AB8B-B77BEA71EE00}"/>
              </a:ext>
            </a:extLst>
          </p:cNvPr>
          <p:cNvSpPr/>
          <p:nvPr/>
        </p:nvSpPr>
        <p:spPr>
          <a:xfrm>
            <a:off x="515027" y="2899344"/>
            <a:ext cx="9118121" cy="1401929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spc="0" normalizeH="0" baseline="0">
              <a:ln>
                <a:noFill/>
              </a:ln>
              <a:solidFill>
                <a:srgbClr val="5B5854"/>
              </a:solidFill>
              <a:effectLst/>
              <a:uFillTx/>
              <a:latin typeface="Avenir LT Std 85 Heavy"/>
              <a:ea typeface="Avenir LT Std 85 Heavy"/>
              <a:cs typeface="Avenir LT Std 85 Heavy"/>
              <a:sym typeface="Avenir LT Std 85 Heavy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253AC7-D8DD-4178-8667-897F36F5DD7E}"/>
              </a:ext>
            </a:extLst>
          </p:cNvPr>
          <p:cNvSpPr/>
          <p:nvPr/>
        </p:nvSpPr>
        <p:spPr>
          <a:xfrm>
            <a:off x="10323262" y="2761322"/>
            <a:ext cx="9264770" cy="1954020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spc="0" normalizeH="0" baseline="0">
              <a:ln>
                <a:noFill/>
              </a:ln>
              <a:solidFill>
                <a:srgbClr val="5B5854"/>
              </a:solidFill>
              <a:effectLst/>
              <a:uFillTx/>
              <a:latin typeface="Avenir LT Std 85 Heavy"/>
              <a:ea typeface="Avenir LT Std 85 Heavy"/>
              <a:cs typeface="Avenir LT Std 85 Heavy"/>
              <a:sym typeface="Avenir LT Std 85 Heavy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6417B4-2AC3-47C6-9BCA-BB924A4E63AA}"/>
              </a:ext>
            </a:extLst>
          </p:cNvPr>
          <p:cNvSpPr/>
          <p:nvPr/>
        </p:nvSpPr>
        <p:spPr>
          <a:xfrm>
            <a:off x="696183" y="4301273"/>
            <a:ext cx="5451894" cy="5520907"/>
          </a:xfrm>
          <a:prstGeom prst="rect">
            <a:avLst/>
          </a:prstGeom>
          <a:noFill/>
          <a:ln w="1270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spc="0" normalizeH="0" baseline="0">
              <a:ln>
                <a:noFill/>
              </a:ln>
              <a:solidFill>
                <a:srgbClr val="5B5854"/>
              </a:solidFill>
              <a:effectLst/>
              <a:uFillTx/>
              <a:latin typeface="Avenir LT Std 85 Heavy"/>
              <a:ea typeface="Avenir LT Std 85 Heavy"/>
              <a:cs typeface="Avenir LT Std 85 Heavy"/>
              <a:sym typeface="Avenir LT Std 85 Heavy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BD6281-1174-4FBA-B1EC-266280C63010}"/>
              </a:ext>
            </a:extLst>
          </p:cNvPr>
          <p:cNvSpPr/>
          <p:nvPr/>
        </p:nvSpPr>
        <p:spPr>
          <a:xfrm>
            <a:off x="10564802" y="4715342"/>
            <a:ext cx="897147" cy="5106838"/>
          </a:xfrm>
          <a:prstGeom prst="rect">
            <a:avLst/>
          </a:prstGeom>
          <a:noFill/>
          <a:ln w="127000" cap="flat">
            <a:solidFill>
              <a:srgbClr val="00B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spc="0" normalizeH="0" baseline="0">
              <a:ln>
                <a:noFill/>
              </a:ln>
              <a:solidFill>
                <a:srgbClr val="5B5854"/>
              </a:solidFill>
              <a:effectLst/>
              <a:uFillTx/>
              <a:latin typeface="Avenir LT Std 85 Heavy"/>
              <a:ea typeface="Avenir LT Std 85 Heavy"/>
              <a:cs typeface="Avenir LT Std 85 Heavy"/>
              <a:sym typeface="Avenir LT Std 85 Heavy"/>
            </a:endParaRP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8CB86A79-A8F7-4BB2-B307-7E1D3404AE1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2619158" y="2997576"/>
            <a:ext cx="2020818" cy="1611692"/>
          </a:xfrm>
        </p:spPr>
        <p:txBody>
          <a:bodyPr>
            <a:normAutofit/>
          </a:bodyPr>
          <a:lstStyle/>
          <a:p>
            <a:r>
              <a:rPr lang="en-US" sz="6500" b="1" dirty="0">
                <a:solidFill>
                  <a:srgbClr val="FF0000"/>
                </a:solidFill>
              </a:rPr>
              <a:t>64%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4E61AA5-8C9C-4AD4-9A80-B426FC6465CF}"/>
              </a:ext>
            </a:extLst>
          </p:cNvPr>
          <p:cNvSpPr txBox="1">
            <a:spLocks/>
          </p:cNvSpPr>
          <p:nvPr/>
        </p:nvSpPr>
        <p:spPr>
          <a:xfrm>
            <a:off x="10323262" y="2979291"/>
            <a:ext cx="2020818" cy="161169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r>
              <a:rPr lang="en-US" sz="6500" b="1" dirty="0">
                <a:solidFill>
                  <a:srgbClr val="00B050"/>
                </a:solidFill>
              </a:rPr>
              <a:t>10%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C43F50C-E80C-4B4A-86F5-C71C26E09C31}"/>
              </a:ext>
            </a:extLst>
          </p:cNvPr>
          <p:cNvCxnSpPr/>
          <p:nvPr/>
        </p:nvCxnSpPr>
        <p:spPr>
          <a:xfrm>
            <a:off x="4639976" y="3600308"/>
            <a:ext cx="5683286" cy="0"/>
          </a:xfrm>
          <a:prstGeom prst="straightConnector1">
            <a:avLst/>
          </a:prstGeom>
          <a:noFill/>
          <a:ln w="107950" cap="flat">
            <a:solidFill>
              <a:srgbClr val="00B05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BF78905-D9E2-49CB-A691-E1C37CD1B3B2}"/>
              </a:ext>
            </a:extLst>
          </p:cNvPr>
          <p:cNvCxnSpPr/>
          <p:nvPr/>
        </p:nvCxnSpPr>
        <p:spPr>
          <a:xfrm>
            <a:off x="7193909" y="8738775"/>
            <a:ext cx="10496312" cy="0"/>
          </a:xfrm>
          <a:prstGeom prst="straightConnector1">
            <a:avLst/>
          </a:prstGeom>
          <a:noFill/>
          <a:ln w="107950" cap="flat">
            <a:solidFill>
              <a:srgbClr val="00B05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Small flat leaves">
            <a:extLst>
              <a:ext uri="{FF2B5EF4-FFF2-40B4-BE49-F238E27FC236}">
                <a16:creationId xmlns:a16="http://schemas.microsoft.com/office/drawing/2014/main" id="{8FB1DC1D-3A92-115E-2BAF-99556FB2BE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2731" y="6679826"/>
            <a:ext cx="3695464" cy="2473718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35E5FC2-590D-D7E3-22DB-3930C1B8DBC4}"/>
              </a:ext>
            </a:extLst>
          </p:cNvPr>
          <p:cNvCxnSpPr>
            <a:cxnSpLocks/>
          </p:cNvCxnSpPr>
          <p:nvPr/>
        </p:nvCxnSpPr>
        <p:spPr>
          <a:xfrm flipH="1">
            <a:off x="19521293" y="9347477"/>
            <a:ext cx="2242895" cy="1122198"/>
          </a:xfrm>
          <a:prstGeom prst="straightConnector1">
            <a:avLst/>
          </a:prstGeom>
          <a:noFill/>
          <a:ln w="88900" cap="flat">
            <a:solidFill>
              <a:srgbClr val="00B05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84B33FB6-830C-5C37-CDD7-948057790863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A96C4D0-C893-D379-4BA2-A8D6317606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405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2">
            <a:extLst>
              <a:ext uri="{FF2B5EF4-FFF2-40B4-BE49-F238E27FC236}">
                <a16:creationId xmlns:a16="http://schemas.microsoft.com/office/drawing/2014/main" id="{B16C35AA-160C-4374-AD0A-081CB4ED5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Perché energia elettrica?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615A3D0-9F3A-4CA1-915E-548D0890E4DF}"/>
              </a:ext>
            </a:extLst>
          </p:cNvPr>
          <p:cNvSpPr txBox="1">
            <a:spLocks/>
          </p:cNvSpPr>
          <p:nvPr/>
        </p:nvSpPr>
        <p:spPr>
          <a:xfrm>
            <a:off x="638485" y="1729890"/>
            <a:ext cx="9821690" cy="484114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4200" dirty="0">
                <a:latin typeface="Founders Grotesk" panose="020B0503030202060203"/>
              </a:rPr>
              <a:t>Vettore più efficiente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4200" dirty="0">
                <a:latin typeface="Founders Grotesk" panose="020B0503030202060203"/>
              </a:rPr>
              <a:t>Privo di massa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4200" dirty="0">
                <a:latin typeface="Founders Grotesk" panose="020B0503030202060203"/>
              </a:rPr>
              <a:t>Pratico da usare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4200" dirty="0">
                <a:latin typeface="Founders Grotesk" panose="020B0503030202060203"/>
              </a:rPr>
              <a:t>Impatto nullo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4200" dirty="0">
                <a:latin typeface="Founders Grotesk" panose="020B0503030202060203"/>
              </a:rPr>
              <a:t>Facile da trasportare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4200" dirty="0">
                <a:latin typeface="Founders Grotesk" panose="020B0503030202060203"/>
              </a:rPr>
              <a:t>Generazione distribuita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85AF9F0-E120-73EC-CA18-E50B71740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9433" y="2946264"/>
            <a:ext cx="5372850" cy="724953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F517A87-F01B-E213-DEDD-ED8A82CBAD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07" y="6854779"/>
            <a:ext cx="8300274" cy="512938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0DEE615-B0B6-6347-8F6C-6EADCAEC9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2827" y="7097574"/>
            <a:ext cx="7443036" cy="46476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B4B1B7C-03C7-5217-95F2-272700FED3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2401" y="1446144"/>
            <a:ext cx="8255686" cy="5129383"/>
          </a:xfrm>
          <a:prstGeom prst="rect">
            <a:avLst/>
          </a:prstGeom>
        </p:spPr>
      </p:pic>
      <p:sp>
        <p:nvSpPr>
          <p:cNvPr id="31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427BD866-9BDA-DF76-399D-6A19188D796C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1699370-238B-57F0-DA69-613B49BB72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6457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2">
            <a:extLst>
              <a:ext uri="{FF2B5EF4-FFF2-40B4-BE49-F238E27FC236}">
                <a16:creationId xmlns:a16="http://schemas.microsoft.com/office/drawing/2014/main" id="{B16C35AA-160C-4374-AD0A-081CB4ED5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Perché energia elettrica?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615A3D0-9F3A-4CA1-915E-548D0890E4DF}"/>
              </a:ext>
            </a:extLst>
          </p:cNvPr>
          <p:cNvSpPr txBox="1">
            <a:spLocks/>
          </p:cNvSpPr>
          <p:nvPr/>
        </p:nvSpPr>
        <p:spPr>
          <a:xfrm>
            <a:off x="638485" y="1729891"/>
            <a:ext cx="20526530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4200" dirty="0">
                <a:latin typeface="Founders Grotesk" panose="020B0503030202060203"/>
              </a:rPr>
              <a:t>Nuovi usi «stazionari»: fornelli a induzione e pompe di calore 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18" name="Picture 17" descr="A bathroom with a tub and a heater&#10;&#10;Description automatically generated">
            <a:extLst>
              <a:ext uri="{FF2B5EF4-FFF2-40B4-BE49-F238E27FC236}">
                <a16:creationId xmlns:a16="http://schemas.microsoft.com/office/drawing/2014/main" id="{8A7AD3C8-5A11-4A59-962C-DD9307F2E6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175" y="3964613"/>
            <a:ext cx="12190476" cy="6857143"/>
          </a:xfrm>
          <a:prstGeom prst="rect">
            <a:avLst/>
          </a:prstGeom>
        </p:spPr>
      </p:pic>
      <p:pic>
        <p:nvPicPr>
          <p:cNvPr id="3" name="Picture 2" descr="A pot on a stove&#10;&#10;Description automatically generated">
            <a:extLst>
              <a:ext uri="{FF2B5EF4-FFF2-40B4-BE49-F238E27FC236}">
                <a16:creationId xmlns:a16="http://schemas.microsoft.com/office/drawing/2014/main" id="{9BDFBE24-15EE-030E-1878-92E4E5AF15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57" y="3269826"/>
            <a:ext cx="8230345" cy="8230345"/>
          </a:xfrm>
          <a:prstGeom prst="rect">
            <a:avLst/>
          </a:prstGeom>
        </p:spPr>
      </p:pic>
      <p:sp>
        <p:nvSpPr>
          <p:cNvPr id="4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B2DDFDAC-FE66-D791-45DF-37A64736C2F5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8A45E66-4F25-EC40-EE9C-046AA9BF69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6339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blue and black bike&#10;&#10;Description automatically generated">
            <a:extLst>
              <a:ext uri="{FF2B5EF4-FFF2-40B4-BE49-F238E27FC236}">
                <a16:creationId xmlns:a16="http://schemas.microsoft.com/office/drawing/2014/main" id="{3842ECC3-4F91-07F0-EBB7-85B1F4C834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5067" y="-179515"/>
            <a:ext cx="7037515" cy="7037515"/>
          </a:xfrm>
          <a:prstGeom prst="rect">
            <a:avLst/>
          </a:prstGeom>
        </p:spPr>
      </p:pic>
      <p:sp>
        <p:nvSpPr>
          <p:cNvPr id="10" name="Titolo 2">
            <a:extLst>
              <a:ext uri="{FF2B5EF4-FFF2-40B4-BE49-F238E27FC236}">
                <a16:creationId xmlns:a16="http://schemas.microsoft.com/office/drawing/2014/main" id="{B16C35AA-160C-4374-AD0A-081CB4ED5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Perché energia elettrica?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615A3D0-9F3A-4CA1-915E-548D0890E4DF}"/>
              </a:ext>
            </a:extLst>
          </p:cNvPr>
          <p:cNvSpPr txBox="1">
            <a:spLocks/>
          </p:cNvSpPr>
          <p:nvPr/>
        </p:nvSpPr>
        <p:spPr>
          <a:xfrm>
            <a:off x="638485" y="1729891"/>
            <a:ext cx="9821690" cy="132554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4200" dirty="0">
                <a:latin typeface="Founders Grotesk" panose="020B0503030202060203"/>
              </a:rPr>
              <a:t>Nuovi usi: trasporti «leggeri»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16" name="Picture 15" descr="A green car parked on a colorful surface&#10;&#10;Description automatically generated">
            <a:extLst>
              <a:ext uri="{FF2B5EF4-FFF2-40B4-BE49-F238E27FC236}">
                <a16:creationId xmlns:a16="http://schemas.microsoft.com/office/drawing/2014/main" id="{00F0B6CD-10C1-D4A8-A43C-0C7F886AE3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79" y="3527448"/>
            <a:ext cx="12541202" cy="7054426"/>
          </a:xfrm>
          <a:prstGeom prst="rect">
            <a:avLst/>
          </a:prstGeom>
        </p:spPr>
      </p:pic>
      <p:pic>
        <p:nvPicPr>
          <p:cNvPr id="22" name="Picture 21" descr="A close up of a handlebar&#10;&#10;Description automatically generated">
            <a:extLst>
              <a:ext uri="{FF2B5EF4-FFF2-40B4-BE49-F238E27FC236}">
                <a16:creationId xmlns:a16="http://schemas.microsoft.com/office/drawing/2014/main" id="{26D2FDC4-0622-FD63-EEDC-9DF844165C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0354" y="6033731"/>
            <a:ext cx="8789418" cy="5861443"/>
          </a:xfrm>
          <a:prstGeom prst="rect">
            <a:avLst/>
          </a:prstGeom>
        </p:spPr>
      </p:pic>
      <p:sp>
        <p:nvSpPr>
          <p:cNvPr id="2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9C262BDE-8458-01FF-5347-4AB51D1D7164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1EA83CA-2A43-0272-5861-25C5278DC1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4668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7BA7F9-1645-6A7D-B863-43A971845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609" y="3169621"/>
            <a:ext cx="11638460" cy="713990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BCD6F20-8332-B94C-E36D-AAD03A1EDAC0}"/>
              </a:ext>
            </a:extLst>
          </p:cNvPr>
          <p:cNvSpPr/>
          <p:nvPr/>
        </p:nvSpPr>
        <p:spPr>
          <a:xfrm>
            <a:off x="3411050" y="3068090"/>
            <a:ext cx="6824133" cy="1003654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spc="0" normalizeH="0" baseline="0">
              <a:ln>
                <a:noFill/>
              </a:ln>
              <a:solidFill>
                <a:srgbClr val="5B5854"/>
              </a:solidFill>
              <a:effectLst/>
              <a:uFillTx/>
              <a:latin typeface="Avenir LT Std 85 Heavy"/>
              <a:ea typeface="Avenir LT Std 85 Heavy"/>
              <a:cs typeface="Avenir LT Std 85 Heavy"/>
              <a:sym typeface="Avenir LT Std 85 Heavy"/>
            </a:endParaRPr>
          </a:p>
        </p:txBody>
      </p:sp>
      <p:sp>
        <p:nvSpPr>
          <p:cNvPr id="2" name="Titolo 2">
            <a:extLst>
              <a:ext uri="{FF2B5EF4-FFF2-40B4-BE49-F238E27FC236}">
                <a16:creationId xmlns:a16="http://schemas.microsoft.com/office/drawing/2014/main" id="{9BFD169E-5FA5-44D2-911E-425C3F83D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Crescita esponenziale delle rinnovabili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309994-8554-4AC1-9689-84EDC56B41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339" y="3207314"/>
            <a:ext cx="4619624" cy="17288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7E996B-B20C-4F61-99CF-3EA9E0CE25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87135" y="2821635"/>
            <a:ext cx="11596865" cy="8072730"/>
          </a:xfrm>
          <a:prstGeom prst="rect">
            <a:avLst/>
          </a:prstGeom>
        </p:spPr>
      </p:pic>
      <p:sp>
        <p:nvSpPr>
          <p:cNvPr id="3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A65E5458-4130-FADD-0E7A-702C64546AB8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89B8824-1795-E580-37CE-356B636559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70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2">
            <a:extLst>
              <a:ext uri="{FF2B5EF4-FFF2-40B4-BE49-F238E27FC236}">
                <a16:creationId xmlns:a16="http://schemas.microsoft.com/office/drawing/2014/main" id="{B16C35AA-160C-4374-AD0A-081CB4ED5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A livello globale «solo» rinnovabili!</a:t>
            </a:r>
          </a:p>
        </p:txBody>
      </p:sp>
      <p:sp>
        <p:nvSpPr>
          <p:cNvPr id="3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621529E7-B920-BBF2-2989-850B28FDBEA6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06BFBA-F3EA-B421-358D-D113E45C1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001" y="1826725"/>
            <a:ext cx="19783997" cy="1006255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9ABE3AE5-20BC-0102-0509-421FC69C5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87446" y="3039383"/>
            <a:ext cx="5160126" cy="1371679"/>
          </a:xfrm>
          <a:prstGeom prst="rect">
            <a:avLst/>
          </a:prstGeom>
        </p:spPr>
      </p:pic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39C56C-3024-5D80-C181-D418D93A38B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29319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A4C94A8-AEEF-7926-86C1-3809A7760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7281" y="1752546"/>
            <a:ext cx="15140143" cy="9652013"/>
          </a:xfrm>
          <a:prstGeom prst="rect">
            <a:avLst/>
          </a:prstGeom>
        </p:spPr>
      </p:pic>
      <p:sp>
        <p:nvSpPr>
          <p:cNvPr id="10" name="Titolo 2">
            <a:extLst>
              <a:ext uri="{FF2B5EF4-FFF2-40B4-BE49-F238E27FC236}">
                <a16:creationId xmlns:a16="http://schemas.microsoft.com/office/drawing/2014/main" id="{B16C35AA-160C-4374-AD0A-081CB4ED5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Soprattutto fotovoltaico, soprattutto Cina</a:t>
            </a:r>
          </a:p>
        </p:txBody>
      </p:sp>
      <p:sp>
        <p:nvSpPr>
          <p:cNvPr id="3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621529E7-B920-BBF2-2989-850B28FDBEA6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780C080-2E2A-0111-368D-83C6546ED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25909" y="8883433"/>
            <a:ext cx="3096057" cy="1066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E0CBCD-56A8-1E7E-DE92-9E64C3EBD6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901" y="2007904"/>
            <a:ext cx="8097380" cy="94405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6E7E47-354E-64C2-E01B-EF0D82E48F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9244" y="9961533"/>
            <a:ext cx="5858693" cy="866896"/>
          </a:xfrm>
          <a:prstGeom prst="rect">
            <a:avLst/>
          </a:prstGeom>
        </p:spPr>
      </p:pic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42F8930-DF51-6317-60FA-963C96F0BDA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290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D18CC-F0FE-C4F9-5F26-9D12E550D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2">
            <a:extLst>
              <a:ext uri="{FF2B5EF4-FFF2-40B4-BE49-F238E27FC236}">
                <a16:creationId xmlns:a16="http://schemas.microsoft.com/office/drawing/2014/main" id="{2884389C-950E-9709-4669-B4195C946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Tecnologie per la transizione: solare ed eolico</a:t>
            </a:r>
          </a:p>
        </p:txBody>
      </p:sp>
      <p:sp>
        <p:nvSpPr>
          <p:cNvPr id="3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8FE2E079-0A27-2DD9-9865-4EFDEDBB8A7B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77F93EA-4620-19BF-A619-0E3E679375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A367625-80AF-1FE3-B8C9-E6DA277E91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717356"/>
              </p:ext>
            </p:extLst>
          </p:nvPr>
        </p:nvGraphicFramePr>
        <p:xfrm>
          <a:off x="561636" y="2095219"/>
          <a:ext cx="23260728" cy="6705600"/>
        </p:xfrm>
        <a:graphic>
          <a:graphicData uri="http://schemas.openxmlformats.org/drawingml/2006/table">
            <a:tbl>
              <a:tblPr firstRow="1" bandRow="1"/>
              <a:tblGrid>
                <a:gridCol w="7942217">
                  <a:extLst>
                    <a:ext uri="{9D8B030D-6E8A-4147-A177-3AD203B41FA5}">
                      <a16:colId xmlns:a16="http://schemas.microsoft.com/office/drawing/2014/main" val="2200356464"/>
                    </a:ext>
                  </a:extLst>
                </a:gridCol>
                <a:gridCol w="4983480">
                  <a:extLst>
                    <a:ext uri="{9D8B030D-6E8A-4147-A177-3AD203B41FA5}">
                      <a16:colId xmlns:a16="http://schemas.microsoft.com/office/drawing/2014/main" val="2156499439"/>
                    </a:ext>
                  </a:extLst>
                </a:gridCol>
                <a:gridCol w="4229100">
                  <a:extLst>
                    <a:ext uri="{9D8B030D-6E8A-4147-A177-3AD203B41FA5}">
                      <a16:colId xmlns:a16="http://schemas.microsoft.com/office/drawing/2014/main" val="1897372355"/>
                    </a:ext>
                  </a:extLst>
                </a:gridCol>
                <a:gridCol w="6105931">
                  <a:extLst>
                    <a:ext uri="{9D8B030D-6E8A-4147-A177-3AD203B41FA5}">
                      <a16:colId xmlns:a16="http://schemas.microsoft.com/office/drawing/2014/main" val="2274934952"/>
                    </a:ext>
                  </a:extLst>
                </a:gridCol>
              </a:tblGrid>
              <a:tr h="280591"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pPr algn="l"/>
                      <a:r>
                        <a:rPr lang="en-US" sz="4900" b="1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TECNOLOGIA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b="1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2022 [GW]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b="1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2021 [GW]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b="1" dirty="0" err="1">
                          <a:solidFill>
                            <a:srgbClr val="002060"/>
                          </a:solidFill>
                          <a:latin typeface="Avenir LT Std 35 Light"/>
                        </a:rPr>
                        <a:t>VariAZIONE</a:t>
                      </a:r>
                      <a:r>
                        <a:rPr lang="en-US" sz="4900" b="1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 [%]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849257"/>
                  </a:ext>
                </a:extLst>
              </a:tr>
              <a:tr h="280591"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pPr algn="l"/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FOTOVOLTAICO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1055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866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21.8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6715177"/>
                  </a:ext>
                </a:extLst>
              </a:tr>
              <a:tr h="280591"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pPr algn="l"/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EOLICO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899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826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8.8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4896800"/>
                  </a:ext>
                </a:extLst>
              </a:tr>
              <a:tr h="520120"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pPr algn="l"/>
                      <a:r>
                        <a:rPr lang="en-US" sz="4900" dirty="0" err="1">
                          <a:solidFill>
                            <a:srgbClr val="00B050"/>
                          </a:solidFill>
                          <a:latin typeface="Avenir LT Std 35 Light"/>
                        </a:rPr>
                        <a:t>BiomassE</a:t>
                      </a:r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 E RIFIUTI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277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262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5.7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494039"/>
                  </a:ext>
                </a:extLst>
              </a:tr>
              <a:tr h="280591"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pPr algn="l"/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Gas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1895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1853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2.3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8959595"/>
                  </a:ext>
                </a:extLst>
              </a:tr>
              <a:tr h="280591"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pPr algn="l"/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IDROELETTRICO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1392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1360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B050"/>
                          </a:solidFill>
                          <a:latin typeface="Avenir LT Std 35 Light"/>
                        </a:rPr>
                        <a:t>2.4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6623586"/>
                  </a:ext>
                </a:extLst>
              </a:tr>
              <a:tr h="280591"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pPr algn="l"/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CRABONE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2142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2139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0.1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831838"/>
                  </a:ext>
                </a:extLst>
              </a:tr>
              <a:tr h="280591"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pPr algn="l"/>
                      <a:r>
                        <a:rPr lang="en-US" sz="4900" dirty="0" err="1">
                          <a:solidFill>
                            <a:srgbClr val="002060"/>
                          </a:solidFill>
                          <a:latin typeface="Avenir LT Std 35 Light"/>
                        </a:rPr>
                        <a:t>NuclearE</a:t>
                      </a:r>
                      <a:endParaRPr lang="en-US" sz="4900" dirty="0">
                        <a:solidFill>
                          <a:srgbClr val="002060"/>
                        </a:solidFill>
                        <a:latin typeface="Avenir LT Std 35 Light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371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390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1pPr>
                      <a:lvl2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2pPr>
                      <a:lvl3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3pPr>
                      <a:lvl4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4pPr>
                      <a:lvl5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5pPr>
                      <a:lvl6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6pPr>
                      <a:lvl7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7pPr>
                      <a:lvl8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8pPr>
                      <a:lvl9pPr marL="0" marR="0" indent="0" algn="ctr" defTabSz="6477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2400" b="0" i="0" u="none" strike="noStrike" cap="all" spc="48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 panose="020F0502020204030204"/>
                          <a:sym typeface="Avenir LT Std 35 Light"/>
                        </a:defRPr>
                      </a:lvl9pPr>
                    </a:lstStyle>
                    <a:p>
                      <a:r>
                        <a:rPr lang="en-US" sz="4900" dirty="0">
                          <a:solidFill>
                            <a:srgbClr val="002060"/>
                          </a:solidFill>
                          <a:latin typeface="Avenir LT Std 35 Light"/>
                        </a:rPr>
                        <a:t>-4.9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513068"/>
                  </a:ext>
                </a:extLst>
              </a:tr>
            </a:tbl>
          </a:graphicData>
        </a:graphic>
      </p:graphicFrame>
      <p:sp>
        <p:nvSpPr>
          <p:cNvPr id="7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72661566-2943-22EB-4372-567494561E0A}"/>
              </a:ext>
            </a:extLst>
          </p:cNvPr>
          <p:cNvSpPr txBox="1">
            <a:spLocks/>
          </p:cNvSpPr>
          <p:nvPr/>
        </p:nvSpPr>
        <p:spPr>
          <a:xfrm>
            <a:off x="896745" y="9162267"/>
            <a:ext cx="23260728" cy="301604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 marL="685800" marR="0" lvl="0" indent="-685800" algn="l" defTabSz="647700" rtl="0" eaLnBrk="1" fontAlgn="auto" latinLnBrk="0" hangingPunct="1">
              <a:lnSpc>
                <a:spcPts val="7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5600" i="0" u="none" strike="noStrike" kern="0" cap="none" spc="306" normalizeH="0" baseline="0" noProof="0" dirty="0">
                <a:ln>
                  <a:noFill/>
                </a:ln>
                <a:solidFill>
                  <a:srgbClr val="1D355E"/>
                </a:solidFill>
                <a:effectLst/>
                <a:uLnTx/>
                <a:uFillTx/>
                <a:sym typeface="Avenir LT Std 55 Roman"/>
              </a:rPr>
              <a:t>Cina 2023: 217GW </a:t>
            </a:r>
            <a:r>
              <a:rPr lang="it-IT" sz="5600" dirty="0"/>
              <a:t>di fotovoltaico</a:t>
            </a:r>
            <a:r>
              <a:rPr kumimoji="0" lang="it-IT" sz="5600" i="0" u="none" strike="noStrike" kern="0" cap="none" spc="306" normalizeH="0" baseline="0" noProof="0" dirty="0">
                <a:ln>
                  <a:noFill/>
                </a:ln>
                <a:solidFill>
                  <a:srgbClr val="1D355E"/>
                </a:solidFill>
                <a:effectLst/>
                <a:uLnTx/>
                <a:uFillTx/>
                <a:sym typeface="Avenir LT Std 55 Roman"/>
              </a:rPr>
              <a:t>, 90GW</a:t>
            </a:r>
            <a:r>
              <a:rPr kumimoji="0" lang="it-IT" sz="5600" i="0" u="none" strike="noStrike" kern="0" cap="none" spc="306" normalizeH="0" noProof="0" dirty="0">
                <a:ln>
                  <a:noFill/>
                </a:ln>
                <a:solidFill>
                  <a:srgbClr val="1D355E"/>
                </a:solidFill>
                <a:effectLst/>
                <a:uLnTx/>
                <a:uFillTx/>
                <a:sym typeface="Avenir LT Std 55 Roman"/>
              </a:rPr>
              <a:t> di eolico, 1GW di nucleare</a:t>
            </a:r>
          </a:p>
          <a:p>
            <a:pPr marL="685800" marR="0" lvl="0" indent="-685800" algn="l" defTabSz="647700" rtl="0" eaLnBrk="1" fontAlgn="auto" latinLnBrk="0" hangingPunct="1">
              <a:lnSpc>
                <a:spcPts val="7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sz="5600" kern="0" dirty="0"/>
              <a:t>Nucleare in Cina: 34.4GW negli </a:t>
            </a:r>
            <a:r>
              <a:rPr lang="it-IT" sz="5600" kern="0" dirty="0" err="1"/>
              <a:t>utlimi</a:t>
            </a:r>
            <a:r>
              <a:rPr lang="it-IT" sz="5600" kern="0" dirty="0"/>
              <a:t> 10 anni, il governo prevede di installarne 30GW entro il 2030 (5 </a:t>
            </a:r>
            <a:r>
              <a:rPr lang="it-IT" sz="5600" dirty="0"/>
              <a:t>anni</a:t>
            </a:r>
            <a:r>
              <a:rPr lang="it-IT" sz="5600" kern="0" dirty="0"/>
              <a:t>)</a:t>
            </a:r>
          </a:p>
          <a:p>
            <a:pPr marL="0" marR="0" lvl="0" indent="0" algn="l" defTabSz="6477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0" i="0" u="none" strike="noStrike" kern="0" cap="none" spc="306" normalizeH="0" baseline="0" noProof="0" dirty="0">
              <a:ln>
                <a:noFill/>
              </a:ln>
              <a:solidFill>
                <a:srgbClr val="1D355E"/>
              </a:solidFill>
              <a:effectLst/>
              <a:uLnTx/>
              <a:uFillTx/>
              <a:latin typeface="Avenir LT Std 55 Roman"/>
              <a:sym typeface="Avenir LT Std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22514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596EB-A55D-56BE-1843-DE9978018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02BA8EE-B7C2-1AE6-F9B1-65A8CDFF3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003" y="2431355"/>
            <a:ext cx="9961592" cy="9065466"/>
          </a:xfrm>
          <a:prstGeom prst="rect">
            <a:avLst/>
          </a:prstGeom>
        </p:spPr>
      </p:pic>
      <p:sp>
        <p:nvSpPr>
          <p:cNvPr id="2" name="Titolo 2">
            <a:extLst>
              <a:ext uri="{FF2B5EF4-FFF2-40B4-BE49-F238E27FC236}">
                <a16:creationId xmlns:a16="http://schemas.microsoft.com/office/drawing/2014/main" id="{52C7B43B-8B5D-66F9-1454-9D4B42E5E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1098836"/>
            <a:ext cx="8912724" cy="1121351"/>
          </a:xfrm>
        </p:spPr>
        <p:txBody>
          <a:bodyPr>
            <a:noAutofit/>
          </a:bodyPr>
          <a:lstStyle/>
          <a:p>
            <a:r>
              <a:rPr lang="it-IT" sz="7000" dirty="0"/>
              <a:t>Il sistema energetico è complesso</a:t>
            </a:r>
          </a:p>
        </p:txBody>
      </p:sp>
      <p:pic>
        <p:nvPicPr>
          <p:cNvPr id="11" name="Picture 10" descr="A large ship with smoke coming out of it&#10;&#10;Description automatically generated">
            <a:extLst>
              <a:ext uri="{FF2B5EF4-FFF2-40B4-BE49-F238E27FC236}">
                <a16:creationId xmlns:a16="http://schemas.microsoft.com/office/drawing/2014/main" id="{5F3C4900-0E2B-A282-61A0-C8645F11BB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407" y="352805"/>
            <a:ext cx="8742532" cy="5829493"/>
          </a:xfrm>
          <a:prstGeom prst="rect">
            <a:avLst/>
          </a:prstGeom>
        </p:spPr>
      </p:pic>
      <p:pic>
        <p:nvPicPr>
          <p:cNvPr id="21" name="Picture 20" descr="A solar panel with water running from a pump&#10;&#10;Description automatically generated with medium confidence">
            <a:extLst>
              <a:ext uri="{FF2B5EF4-FFF2-40B4-BE49-F238E27FC236}">
                <a16:creationId xmlns:a16="http://schemas.microsoft.com/office/drawing/2014/main" id="{F2AD447F-F275-24F7-CAD4-9C6DB5BB3C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5873" y="6436661"/>
            <a:ext cx="9753600" cy="5476875"/>
          </a:xfrm>
          <a:prstGeom prst="rect">
            <a:avLst/>
          </a:prstGeom>
        </p:spPr>
      </p:pic>
      <p:sp>
        <p:nvSpPr>
          <p:cNvPr id="22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54B54397-316A-05A7-9011-D2ACCE062A0F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0ED4F2C-6C1F-72CB-2688-6B0D8EAFCD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966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>
            <a:extLst>
              <a:ext uri="{FF2B5EF4-FFF2-40B4-BE49-F238E27FC236}">
                <a16:creationId xmlns:a16="http://schemas.microsoft.com/office/drawing/2014/main" id="{75FF3E2F-3062-4EE3-8AA2-EAD699C39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Investimenti nel settore elettrico</a:t>
            </a:r>
          </a:p>
        </p:txBody>
      </p:sp>
      <p:pic>
        <p:nvPicPr>
          <p:cNvPr id="6" name="Picture 5" descr="A graph of green and purple bars&#10;&#10;Description automatically generated">
            <a:extLst>
              <a:ext uri="{FF2B5EF4-FFF2-40B4-BE49-F238E27FC236}">
                <a16:creationId xmlns:a16="http://schemas.microsoft.com/office/drawing/2014/main" id="{91930DC9-B5F9-4BDC-68BE-2D7F3295AC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619" y="1852539"/>
            <a:ext cx="16932761" cy="10091242"/>
          </a:xfrm>
          <a:prstGeom prst="rect">
            <a:avLst/>
          </a:prstGeom>
        </p:spPr>
      </p:pic>
      <p:sp>
        <p:nvSpPr>
          <p:cNvPr id="8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040E42FA-91C8-E71A-BB8A-E2FCE050C42E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94D0F99-AFB9-B193-9DB8-CB20946498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38362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dice">
            <a:extLst>
              <a:ext uri="{FF2B5EF4-FFF2-40B4-BE49-F238E27FC236}">
                <a16:creationId xmlns:a16="http://schemas.microsoft.com/office/drawing/2014/main" id="{C812D648-B904-4A3C-961B-D8B777BDAE81}"/>
              </a:ext>
            </a:extLst>
          </p:cNvPr>
          <p:cNvSpPr txBox="1">
            <a:spLocks/>
          </p:cNvSpPr>
          <p:nvPr/>
        </p:nvSpPr>
        <p:spPr>
          <a:xfrm>
            <a:off x="1026382" y="2778748"/>
            <a:ext cx="22331236" cy="58138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0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79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2pPr>
            <a:lvl3pPr marL="130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3pPr>
            <a:lvl4pPr marL="181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4pPr>
            <a:lvl5pPr marL="2322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ct val="150000"/>
              </a:lnSpc>
            </a:pPr>
            <a:endParaRPr lang="en-US" dirty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6B8089-D4E7-B494-13BA-6281139DB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721" y="45585"/>
            <a:ext cx="13071402" cy="62713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2CA6F5-FEFA-8C9E-626C-7077BF6A56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1391" y="6290694"/>
            <a:ext cx="10610189" cy="59378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36B70D-5EE0-1DE3-3B9F-5F210C5D77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26931" y="6306193"/>
            <a:ext cx="10648572" cy="5937813"/>
          </a:xfrm>
          <a:prstGeom prst="rect">
            <a:avLst/>
          </a:prstGeom>
        </p:spPr>
      </p:pic>
      <p:sp>
        <p:nvSpPr>
          <p:cNvPr id="2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1A299F82-F025-6333-0BC3-5E7C8EA17FC5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9F15424-ABFA-81B9-3714-2D44FC52C99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15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1188C-1DB9-DF25-F7EF-EA1F1766A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dice">
            <a:extLst>
              <a:ext uri="{FF2B5EF4-FFF2-40B4-BE49-F238E27FC236}">
                <a16:creationId xmlns:a16="http://schemas.microsoft.com/office/drawing/2014/main" id="{0D85C63C-BA95-E92D-1FB2-BEC32A439A3A}"/>
              </a:ext>
            </a:extLst>
          </p:cNvPr>
          <p:cNvSpPr txBox="1">
            <a:spLocks/>
          </p:cNvSpPr>
          <p:nvPr/>
        </p:nvSpPr>
        <p:spPr>
          <a:xfrm>
            <a:off x="1026382" y="2778748"/>
            <a:ext cx="22331236" cy="58138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0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79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2pPr>
            <a:lvl3pPr marL="130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3pPr>
            <a:lvl4pPr marL="181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4pPr>
            <a:lvl5pPr marL="2322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ct val="150000"/>
              </a:lnSpc>
            </a:pPr>
            <a:endParaRPr lang="en-US" dirty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en-US" dirty="0"/>
          </a:p>
        </p:txBody>
      </p:sp>
      <p:sp>
        <p:nvSpPr>
          <p:cNvPr id="2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7B07704F-4BA4-AF16-F601-E99845C075DE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Transizione energetica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89C9CD-3450-92F1-7A7C-079F0AB29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7" y="2907267"/>
            <a:ext cx="12858226" cy="7901465"/>
          </a:xfrm>
          <a:prstGeom prst="rect">
            <a:avLst/>
          </a:prstGeom>
        </p:spPr>
      </p:pic>
      <p:sp>
        <p:nvSpPr>
          <p:cNvPr id="4" name="Titolo 2">
            <a:extLst>
              <a:ext uri="{FF2B5EF4-FFF2-40B4-BE49-F238E27FC236}">
                <a16:creationId xmlns:a16="http://schemas.microsoft.com/office/drawing/2014/main" id="{FF5D4669-7972-6F82-62A3-41D0EC8B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Bisogna accelerare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4B6695-E411-1387-354A-3B79B089F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2695" y="2129744"/>
            <a:ext cx="9058146" cy="901208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67AE179-FD6B-B4C0-98A7-0B4C8F95C3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26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>
            <a:extLst>
              <a:ext uri="{FF2B5EF4-FFF2-40B4-BE49-F238E27FC236}">
                <a16:creationId xmlns:a16="http://schemas.microsoft.com/office/drawing/2014/main" id="{718A7A55-6CB0-40DD-A256-FCAE1D82B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Contributo delle rinnovabili nei diversi settori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621795-3335-4817-90F7-C6C80F8AF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761" y="2162312"/>
            <a:ext cx="12167920" cy="840924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5D8043A-BEAE-429E-BA9E-AF9453D00483}"/>
              </a:ext>
            </a:extLst>
          </p:cNvPr>
          <p:cNvSpPr/>
          <p:nvPr/>
        </p:nvSpPr>
        <p:spPr>
          <a:xfrm>
            <a:off x="16314116" y="3204898"/>
            <a:ext cx="4847425" cy="1074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500"/>
              </a:lnSpc>
            </a:pPr>
            <a:r>
              <a:rPr lang="it-IT" sz="7700" b="1" dirty="0">
                <a:solidFill>
                  <a:srgbClr val="1D355E"/>
                </a:solidFill>
              </a:rPr>
              <a:t>ITALIA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DDCC1DF-6904-42A6-BD5E-945FA5B40360}"/>
              </a:ext>
            </a:extLst>
          </p:cNvPr>
          <p:cNvGraphicFramePr>
            <a:graphicFrameLocks noGrp="1"/>
          </p:cNvGraphicFramePr>
          <p:nvPr/>
        </p:nvGraphicFramePr>
        <p:xfrm>
          <a:off x="13941000" y="4282440"/>
          <a:ext cx="9593659" cy="515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2442">
                  <a:extLst>
                    <a:ext uri="{9D8B030D-6E8A-4147-A177-3AD203B41FA5}">
                      <a16:colId xmlns:a16="http://schemas.microsoft.com/office/drawing/2014/main" val="4012688102"/>
                    </a:ext>
                  </a:extLst>
                </a:gridCol>
                <a:gridCol w="2583157">
                  <a:extLst>
                    <a:ext uri="{9D8B030D-6E8A-4147-A177-3AD203B41FA5}">
                      <a16:colId xmlns:a16="http://schemas.microsoft.com/office/drawing/2014/main" val="1983028623"/>
                    </a:ext>
                  </a:extLst>
                </a:gridCol>
                <a:gridCol w="2278060">
                  <a:extLst>
                    <a:ext uri="{9D8B030D-6E8A-4147-A177-3AD203B41FA5}">
                      <a16:colId xmlns:a16="http://schemas.microsoft.com/office/drawing/2014/main" val="30895221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400" dirty="0">
                        <a:solidFill>
                          <a:srgbClr val="1D355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b="1" dirty="0">
                          <a:solidFill>
                            <a:srgbClr val="1D355E"/>
                          </a:solidFill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b="1" dirty="0">
                          <a:solidFill>
                            <a:srgbClr val="1D355E"/>
                          </a:solidFill>
                        </a:rPr>
                        <a:t>2030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974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b="1" dirty="0">
                          <a:solidFill>
                            <a:srgbClr val="1D355E"/>
                          </a:solidFill>
                        </a:rPr>
                        <a:t>FONTI PRIMARIE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1D355E"/>
                          </a:solidFill>
                        </a:rPr>
                        <a:t>22%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1D355E"/>
                          </a:solidFill>
                        </a:rPr>
                        <a:t>30%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4550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b="1" dirty="0">
                          <a:solidFill>
                            <a:srgbClr val="1D355E"/>
                          </a:solidFill>
                        </a:rPr>
                        <a:t>ENERGIA ELETTRICA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1D355E"/>
                          </a:solidFill>
                        </a:rPr>
                        <a:t>39%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1D355E"/>
                          </a:solidFill>
                        </a:rPr>
                        <a:t>55%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7278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b="1" dirty="0">
                          <a:solidFill>
                            <a:srgbClr val="1D355E"/>
                          </a:solidFill>
                        </a:rPr>
                        <a:t>CALORE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1D355E"/>
                          </a:solidFill>
                        </a:rPr>
                        <a:t>25%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1D355E"/>
                          </a:solidFill>
                        </a:rPr>
                        <a:t>34%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6606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b="1" dirty="0">
                          <a:solidFill>
                            <a:srgbClr val="1D355E"/>
                          </a:solidFill>
                        </a:rPr>
                        <a:t>TRASPORTI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1D355E"/>
                          </a:solidFill>
                        </a:rPr>
                        <a:t>12%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1D355E"/>
                          </a:solidFill>
                        </a:rPr>
                        <a:t>22%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068389"/>
                  </a:ext>
                </a:extLst>
              </a:tr>
            </a:tbl>
          </a:graphicData>
        </a:graphic>
      </p:graphicFrame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44DA20E-5B2D-A5A9-30E8-723A790008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0177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>
            <a:extLst>
              <a:ext uri="{FF2B5EF4-FFF2-40B4-BE49-F238E27FC236}">
                <a16:creationId xmlns:a16="http://schemas.microsoft.com/office/drawing/2014/main" id="{DDE3DDA2-5002-46C5-A8EC-5B5D4FE1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Smart </a:t>
            </a:r>
            <a:r>
              <a:rPr lang="it-IT" sz="7000" dirty="0" err="1"/>
              <a:t>grid</a:t>
            </a:r>
            <a:r>
              <a:rPr lang="it-IT" sz="7000" dirty="0"/>
              <a:t> &amp; Mobility Lab @ UNITS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492A34-6DCC-43FA-9F62-1CC2D4024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802" y="1739451"/>
            <a:ext cx="5772962" cy="93561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E1E569-7CED-46E1-8B3B-96B57EBB5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5675" y="2550780"/>
            <a:ext cx="15505523" cy="75772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A43F00-32E3-7928-1E39-C50151917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95780"/>
            <a:ext cx="11548931" cy="5467115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7B7CBB0-B9E6-E584-9359-43CD2634DFD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43377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>
            <a:extLst>
              <a:ext uri="{FF2B5EF4-FFF2-40B4-BE49-F238E27FC236}">
                <a16:creationId xmlns:a16="http://schemas.microsoft.com/office/drawing/2014/main" id="{6AA0F7F4-646C-4ADC-B97F-4E0828A18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22004255" cy="1121351"/>
          </a:xfrm>
        </p:spPr>
        <p:txBody>
          <a:bodyPr>
            <a:noAutofit/>
          </a:bodyPr>
          <a:lstStyle/>
          <a:p>
            <a:r>
              <a:rPr lang="it-IT" sz="7000" dirty="0"/>
              <a:t>Tecnologie abilitanti la transizione 100% rinnovabile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9D4E5A-2F3A-41A6-8864-A0BF8502A471}"/>
              </a:ext>
            </a:extLst>
          </p:cNvPr>
          <p:cNvSpPr/>
          <p:nvPr/>
        </p:nvSpPr>
        <p:spPr>
          <a:xfrm>
            <a:off x="1360449" y="1467525"/>
            <a:ext cx="22802788" cy="1142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Vehicle-to-grid (V2G) and Vehicle-to-home (V2H)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Fotovoltaico ed eolico sovradimensionati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Interconnessioni 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Demand response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Sistemi di stoccaggio (batterie, idroelettrico, termico, …)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Corrente continua e generazione distribuita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Smart Grid (previsione della produzione e dei consumi)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Trasformazione digitale (IoT, Big data, Block Chain, 5G, …)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Nano e microreti, comunità energetiche</a:t>
            </a:r>
          </a:p>
          <a:p>
            <a:pPr marL="68580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Elettrolizzatori e celle a combustibile: idrogeno</a:t>
            </a:r>
          </a:p>
          <a:p>
            <a:pPr marL="685800" lvl="0" indent="-685800" algn="l">
              <a:lnSpc>
                <a:spcPts val="7500"/>
              </a:lnSpc>
              <a:buFont typeface="Wingdings" panose="05000000000000000000" pitchFamily="2" charset="2"/>
              <a:buChar char="§"/>
              <a:defRPr/>
            </a:pPr>
            <a:r>
              <a:rPr lang="it-IT" sz="5600" dirty="0">
                <a:solidFill>
                  <a:srgbClr val="1D355E"/>
                </a:solidFill>
              </a:rPr>
              <a:t>…. W la ricerca!!</a:t>
            </a:r>
          </a:p>
          <a:p>
            <a:pPr marL="685800" lvl="0" indent="-685800" algn="l">
              <a:buFontTx/>
              <a:buChar char="-"/>
              <a:defRPr/>
            </a:pPr>
            <a:endParaRPr lang="it-IT" sz="4900" dirty="0">
              <a:solidFill>
                <a:srgbClr val="1D355E"/>
              </a:solidFill>
            </a:endParaRPr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53D9614-9F05-BCE6-EEE2-74FD894683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6462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14F09-1845-D962-1345-46B6FFBD8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itolo della presentazione">
            <a:extLst>
              <a:ext uri="{FF2B5EF4-FFF2-40B4-BE49-F238E27FC236}">
                <a16:creationId xmlns:a16="http://schemas.microsoft.com/office/drawing/2014/main" id="{31292064-067B-D8CE-6775-D730965234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98362" y="4167776"/>
            <a:ext cx="19730377" cy="3115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pc="300"/>
            </a:lvl1pPr>
          </a:lstStyle>
          <a:p>
            <a:r>
              <a:rPr lang="it-IT" sz="6600" b="1" dirty="0"/>
              <a:t>Grazie</a:t>
            </a:r>
            <a:endParaRPr lang="en-US" sz="6600" b="1" dirty="0"/>
          </a:p>
        </p:txBody>
      </p:sp>
      <p:sp>
        <p:nvSpPr>
          <p:cNvPr id="180" name="Nome Cognome">
            <a:extLst>
              <a:ext uri="{FF2B5EF4-FFF2-40B4-BE49-F238E27FC236}">
                <a16:creationId xmlns:a16="http://schemas.microsoft.com/office/drawing/2014/main" id="{1165D2C7-3651-7810-AF54-DF599A0DB94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798363" y="8763590"/>
            <a:ext cx="20241508" cy="92073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 marL="0" indent="0" algn="l">
              <a:spcBef>
                <a:spcPts val="4800"/>
              </a:spcBef>
              <a:buClrTx/>
              <a:buSzTx/>
              <a:buNone/>
              <a:defRPr sz="4100" cap="none" spc="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>
              <a:lnSpc>
                <a:spcPts val="2100"/>
              </a:lnSpc>
            </a:pPr>
            <a:r>
              <a:rPr lang="it-IT" sz="5600" b="1" dirty="0"/>
              <a:t>Alessandro Massi Pavan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AED8B3-7E23-5A22-44FF-CA329F508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736" y="577617"/>
            <a:ext cx="14852215" cy="284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4728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F6C3B3-A351-4DE4-8B4D-348BBFFFD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254" y="2404530"/>
            <a:ext cx="9961592" cy="9065466"/>
          </a:xfrm>
          <a:prstGeom prst="rect">
            <a:avLst/>
          </a:prstGeom>
        </p:spPr>
      </p:pic>
      <p:sp>
        <p:nvSpPr>
          <p:cNvPr id="2" name="Titolo 2">
            <a:extLst>
              <a:ext uri="{FF2B5EF4-FFF2-40B4-BE49-F238E27FC236}">
                <a16:creationId xmlns:a16="http://schemas.microsoft.com/office/drawing/2014/main" id="{119A56B2-95FE-3696-56A4-40E3A7229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Il sistema energetico è complesso</a:t>
            </a:r>
          </a:p>
        </p:txBody>
      </p:sp>
      <p:pic>
        <p:nvPicPr>
          <p:cNvPr id="15" name="Picture 14" descr="A yellow pipe with a red wheel&#10;&#10;Description automatically generated">
            <a:extLst>
              <a:ext uri="{FF2B5EF4-FFF2-40B4-BE49-F238E27FC236}">
                <a16:creationId xmlns:a16="http://schemas.microsoft.com/office/drawing/2014/main" id="{4E48FF0C-5505-74B9-575A-E0A151AF49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746" y="6180078"/>
            <a:ext cx="8895220" cy="7083121"/>
          </a:xfrm>
          <a:prstGeom prst="rect">
            <a:avLst/>
          </a:prstGeom>
        </p:spPr>
      </p:pic>
      <p:pic>
        <p:nvPicPr>
          <p:cNvPr id="19" name="Picture 18" descr="A hand holding small blue balls&#10;&#10;Description automatically generated">
            <a:extLst>
              <a:ext uri="{FF2B5EF4-FFF2-40B4-BE49-F238E27FC236}">
                <a16:creationId xmlns:a16="http://schemas.microsoft.com/office/drawing/2014/main" id="{6CC8545A-2A31-B050-E898-A810575A86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1766" y="163258"/>
            <a:ext cx="10356036" cy="5702283"/>
          </a:xfrm>
          <a:prstGeom prst="rect">
            <a:avLst/>
          </a:prstGeom>
        </p:spPr>
      </p:pic>
      <p:sp>
        <p:nvSpPr>
          <p:cNvPr id="3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2AFA905F-917D-546D-AB29-888D417BA03D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F9AE53B-F29E-44CF-A9DB-4E4D83B381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7833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F6C3B3-A351-4DE4-8B4D-348BBFFFD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404530"/>
            <a:ext cx="9961592" cy="9065466"/>
          </a:xfrm>
          <a:prstGeom prst="rect">
            <a:avLst/>
          </a:prstGeom>
        </p:spPr>
      </p:pic>
      <p:sp>
        <p:nvSpPr>
          <p:cNvPr id="2" name="Titolo 2">
            <a:extLst>
              <a:ext uri="{FF2B5EF4-FFF2-40B4-BE49-F238E27FC236}">
                <a16:creationId xmlns:a16="http://schemas.microsoft.com/office/drawing/2014/main" id="{119A56B2-95FE-3696-56A4-40E3A7229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19346401" cy="1121351"/>
          </a:xfrm>
        </p:spPr>
        <p:txBody>
          <a:bodyPr>
            <a:noAutofit/>
          </a:bodyPr>
          <a:lstStyle/>
          <a:p>
            <a:r>
              <a:rPr lang="it-IT" sz="7000" dirty="0"/>
              <a:t>Il sistema energetico è complesso</a:t>
            </a:r>
          </a:p>
        </p:txBody>
      </p:sp>
      <p:pic>
        <p:nvPicPr>
          <p:cNvPr id="13" name="Picture 12" descr="A pile of wood in a forest&#10;&#10;Description automatically generated">
            <a:extLst>
              <a:ext uri="{FF2B5EF4-FFF2-40B4-BE49-F238E27FC236}">
                <a16:creationId xmlns:a16="http://schemas.microsoft.com/office/drawing/2014/main" id="{6FFA28AD-4864-07AA-FF3A-07637932C7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1483" y="2784533"/>
            <a:ext cx="12220400" cy="8146933"/>
          </a:xfrm>
          <a:prstGeom prst="rect">
            <a:avLst/>
          </a:prstGeom>
        </p:spPr>
      </p:pic>
      <p:sp>
        <p:nvSpPr>
          <p:cNvPr id="3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726FE6A4-5111-63F0-D293-96C1EF6A027B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041A081-3E6F-43CC-FA4C-14E73CFFD2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390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2E922D-F33F-425D-BF17-38A67A130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50" y="559627"/>
            <a:ext cx="11930926" cy="11298642"/>
          </a:xfrm>
          <a:prstGeom prst="rect">
            <a:avLst/>
          </a:prstGeom>
        </p:spPr>
      </p:pic>
      <p:sp>
        <p:nvSpPr>
          <p:cNvPr id="2" name="Titolo 2">
            <a:extLst>
              <a:ext uri="{FF2B5EF4-FFF2-40B4-BE49-F238E27FC236}">
                <a16:creationId xmlns:a16="http://schemas.microsoft.com/office/drawing/2014/main" id="{119A56B2-95FE-3696-56A4-40E3A7229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6564" y="868762"/>
            <a:ext cx="9389326" cy="10680372"/>
          </a:xfrm>
        </p:spPr>
        <p:txBody>
          <a:bodyPr>
            <a:noAutofit/>
          </a:bodyPr>
          <a:lstStyle/>
          <a:p>
            <a:r>
              <a:rPr lang="it-IT" sz="7000" dirty="0"/>
              <a:t>Il sistema energetico basato sull’uso dei combustibili fossili       è il principale </a:t>
            </a:r>
            <a:r>
              <a:rPr lang="it-IT" sz="7000" b="1" dirty="0"/>
              <a:t>emettitore di gas serra </a:t>
            </a:r>
            <a:r>
              <a:rPr lang="it-IT" sz="7000" dirty="0"/>
              <a:t>e responsabile del </a:t>
            </a:r>
            <a:r>
              <a:rPr lang="it-IT" sz="7000" b="1" dirty="0"/>
              <a:t>riscaldamento globale di origine antropica      </a:t>
            </a:r>
            <a:r>
              <a:rPr lang="it-IT" sz="7000" dirty="0"/>
              <a:t>e dei conseguenti </a:t>
            </a:r>
            <a:r>
              <a:rPr lang="it-IT" sz="7000" b="1" dirty="0"/>
              <a:t>cambiamenti climatici</a:t>
            </a:r>
          </a:p>
        </p:txBody>
      </p:sp>
      <p:sp>
        <p:nvSpPr>
          <p:cNvPr id="4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41BF5539-ABDF-B276-351F-F7F536FA08C5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B3150A6-12DB-A3CD-A887-47EA6980BD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46568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2">
            <a:extLst>
              <a:ext uri="{FF2B5EF4-FFF2-40B4-BE49-F238E27FC236}">
                <a16:creationId xmlns:a16="http://schemas.microsoft.com/office/drawing/2014/main" id="{4F917253-DE8D-4E39-92AA-24D748E44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23862792" cy="1121351"/>
          </a:xfrm>
        </p:spPr>
        <p:txBody>
          <a:bodyPr>
            <a:noAutofit/>
          </a:bodyPr>
          <a:lstStyle/>
          <a:p>
            <a:r>
              <a:rPr lang="it-IT" sz="7000" dirty="0"/>
              <a:t>Il sistema energetico è inefficiente</a:t>
            </a:r>
          </a:p>
        </p:txBody>
      </p:sp>
      <p:pic>
        <p:nvPicPr>
          <p:cNvPr id="5" name="Picture 2" descr="ENERGY 2017 ITALY">
            <a:extLst>
              <a:ext uri="{FF2B5EF4-FFF2-40B4-BE49-F238E27FC236}">
                <a16:creationId xmlns:a16="http://schemas.microsoft.com/office/drawing/2014/main" id="{E3FE3840-FE3A-A461-94F2-AF0471B2D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59" y="1467439"/>
            <a:ext cx="17035412" cy="966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10">
            <a:extLst>
              <a:ext uri="{FF2B5EF4-FFF2-40B4-BE49-F238E27FC236}">
                <a16:creationId xmlns:a16="http://schemas.microsoft.com/office/drawing/2014/main" id="{FD4B9207-4279-9D4E-6E57-E06943466916}"/>
              </a:ext>
            </a:extLst>
          </p:cNvPr>
          <p:cNvSpPr txBox="1"/>
          <p:nvPr/>
        </p:nvSpPr>
        <p:spPr>
          <a:xfrm>
            <a:off x="17264371" y="2561249"/>
            <a:ext cx="7044261" cy="66633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6100" dirty="0">
                <a:solidFill>
                  <a:srgbClr val="1F294A"/>
                </a:solidFill>
                <a:latin typeface="Founders Grotesk Medium" charset="0"/>
                <a:sym typeface="AvenirLTStd-Medium"/>
              </a:rPr>
              <a:t>Sprechiamo la maggior parte delle risorse primarie per </a:t>
            </a:r>
            <a:r>
              <a:rPr lang="it-IT" sz="6100" b="1" dirty="0">
                <a:solidFill>
                  <a:srgbClr val="1F294A"/>
                </a:solidFill>
                <a:latin typeface="Founders Grotesk Medium" charset="0"/>
                <a:sym typeface="AvenirLTStd-Medium"/>
              </a:rPr>
              <a:t>produrre energia elettrica (50%)                               </a:t>
            </a:r>
            <a:r>
              <a:rPr lang="it-IT" sz="6100" dirty="0">
                <a:solidFill>
                  <a:srgbClr val="1F294A"/>
                </a:solidFill>
                <a:latin typeface="Founders Grotesk Medium" charset="0"/>
                <a:sym typeface="AvenirLTStd-Medium"/>
              </a:rPr>
              <a:t>e </a:t>
            </a:r>
            <a:r>
              <a:rPr lang="it-IT" sz="6100" b="1" dirty="0">
                <a:solidFill>
                  <a:srgbClr val="1F294A"/>
                </a:solidFill>
                <a:latin typeface="Founders Grotesk Medium" charset="0"/>
                <a:sym typeface="AvenirLTStd-Medium"/>
              </a:rPr>
              <a:t>per i trasporti (75%)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0681EB-7320-89EF-036E-C118466CF634}"/>
              </a:ext>
            </a:extLst>
          </p:cNvPr>
          <p:cNvSpPr/>
          <p:nvPr/>
        </p:nvSpPr>
        <p:spPr>
          <a:xfrm>
            <a:off x="2653990" y="10347065"/>
            <a:ext cx="13113834" cy="785566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500" b="0" i="0" u="none" strike="noStrike" cap="none" spc="0" normalizeH="0" baseline="0">
              <a:ln>
                <a:noFill/>
              </a:ln>
              <a:solidFill>
                <a:srgbClr val="5B5854"/>
              </a:solidFill>
              <a:effectLst/>
              <a:uFillTx/>
              <a:latin typeface="Avenir LT Std 85 Heavy"/>
              <a:ea typeface="Avenir LT Std 85 Heavy"/>
              <a:cs typeface="Avenir LT Std 85 Heavy"/>
              <a:sym typeface="Avenir LT Std 85 Heavy"/>
            </a:endParaRPr>
          </a:p>
        </p:txBody>
      </p:sp>
      <p:sp>
        <p:nvSpPr>
          <p:cNvPr id="7" name="CasellaDiTesto 10">
            <a:extLst>
              <a:ext uri="{FF2B5EF4-FFF2-40B4-BE49-F238E27FC236}">
                <a16:creationId xmlns:a16="http://schemas.microsoft.com/office/drawing/2014/main" id="{F566BE9B-DE95-B8A6-1026-4C04732B2D12}"/>
              </a:ext>
            </a:extLst>
          </p:cNvPr>
          <p:cNvSpPr txBox="1"/>
          <p:nvPr/>
        </p:nvSpPr>
        <p:spPr>
          <a:xfrm>
            <a:off x="521208" y="10673164"/>
            <a:ext cx="23341584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6900" b="1" dirty="0">
                <a:solidFill>
                  <a:srgbClr val="FF0000"/>
                </a:solidFill>
                <a:latin typeface="Founders Grotesk Medium" charset="0"/>
                <a:sym typeface="AvenirLTStd-Medium"/>
              </a:rPr>
              <a:t>In sostanza gettiamo al vento più del 60% delle fonti primarie</a:t>
            </a:r>
          </a:p>
        </p:txBody>
      </p:sp>
      <p:sp>
        <p:nvSpPr>
          <p:cNvPr id="3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6D44F1BC-940A-E80B-BF61-E6F610A7F1B7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A8D572F-9606-13C0-2767-4ABEDC413A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593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dice">
            <a:extLst>
              <a:ext uri="{FF2B5EF4-FFF2-40B4-BE49-F238E27FC236}">
                <a16:creationId xmlns:a16="http://schemas.microsoft.com/office/drawing/2014/main" id="{C812D648-B904-4A3C-961B-D8B777BDAE81}"/>
              </a:ext>
            </a:extLst>
          </p:cNvPr>
          <p:cNvSpPr txBox="1">
            <a:spLocks/>
          </p:cNvSpPr>
          <p:nvPr/>
        </p:nvSpPr>
        <p:spPr>
          <a:xfrm>
            <a:off x="1026382" y="2778748"/>
            <a:ext cx="22331236" cy="58138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0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79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2pPr>
            <a:lvl3pPr marL="130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3pPr>
            <a:lvl4pPr marL="181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4pPr>
            <a:lvl5pPr marL="2322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ct val="150000"/>
              </a:lnSpc>
            </a:pPr>
            <a:endParaRPr lang="en-US" dirty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en-US" dirty="0"/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CCF2E7BB-6759-4C21-4BC5-2D9037FD8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21245973" cy="1121351"/>
          </a:xfrm>
        </p:spPr>
        <p:txBody>
          <a:bodyPr>
            <a:noAutofit/>
          </a:bodyPr>
          <a:lstStyle/>
          <a:p>
            <a:r>
              <a:rPr lang="it-IT" sz="7000" dirty="0"/>
              <a:t>La crisi profonda del sistema elettrico tradizionale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ECA262-57F9-34B6-92BE-BD6D0DF08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9217" y="2234814"/>
            <a:ext cx="19527964" cy="9246372"/>
          </a:xfrm>
          <a:prstGeom prst="rect">
            <a:avLst/>
          </a:prstGeom>
        </p:spPr>
      </p:pic>
      <p:sp>
        <p:nvSpPr>
          <p:cNvPr id="9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B2C0B95C-4ADE-4985-E564-22A611020798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1874C9F-D643-5AE5-829C-B4163D90BC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19619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dice">
            <a:extLst>
              <a:ext uri="{FF2B5EF4-FFF2-40B4-BE49-F238E27FC236}">
                <a16:creationId xmlns:a16="http://schemas.microsoft.com/office/drawing/2014/main" id="{C812D648-B904-4A3C-961B-D8B777BDAE81}"/>
              </a:ext>
            </a:extLst>
          </p:cNvPr>
          <p:cNvSpPr txBox="1">
            <a:spLocks/>
          </p:cNvSpPr>
          <p:nvPr/>
        </p:nvSpPr>
        <p:spPr>
          <a:xfrm>
            <a:off x="1026382" y="2778748"/>
            <a:ext cx="22331236" cy="58138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0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79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2pPr>
            <a:lvl3pPr marL="130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3pPr>
            <a:lvl4pPr marL="181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4pPr>
            <a:lvl5pPr marL="2322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ct val="150000"/>
              </a:lnSpc>
            </a:pPr>
            <a:endParaRPr lang="en-US" dirty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en-US" dirty="0"/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CCF2E7BB-6759-4C21-4BC5-2D9037FD8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324793"/>
            <a:ext cx="21067553" cy="1121351"/>
          </a:xfrm>
        </p:spPr>
        <p:txBody>
          <a:bodyPr>
            <a:noAutofit/>
          </a:bodyPr>
          <a:lstStyle/>
          <a:p>
            <a:r>
              <a:rPr lang="it-IT" sz="7000" dirty="0"/>
              <a:t>La crisi profonda del sistema elettrico tradizionale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4792E9-684A-9BE9-0495-347A17A63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939" y="9279006"/>
            <a:ext cx="15484122" cy="26735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F01492-9EE9-E7F7-F9F2-E0AA6A09F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08" y="1789536"/>
            <a:ext cx="11479227" cy="1209844"/>
          </a:xfrm>
          <a:prstGeom prst="rect">
            <a:avLst/>
          </a:prstGeom>
        </p:spPr>
      </p:pic>
      <p:pic>
        <p:nvPicPr>
          <p:cNvPr id="9" name="Picture 8" descr="A nuclear power plant with smoke coming out of the water&#10;&#10;Description automatically generated">
            <a:extLst>
              <a:ext uri="{FF2B5EF4-FFF2-40B4-BE49-F238E27FC236}">
                <a16:creationId xmlns:a16="http://schemas.microsoft.com/office/drawing/2014/main" id="{7A70C1F7-8D63-EC2D-BCC1-6B86B3588B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237" y="3100235"/>
            <a:ext cx="10191198" cy="5216923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EEF51DC-E20B-1575-4C94-66D8B2CD0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255137"/>
              </p:ext>
            </p:extLst>
          </p:nvPr>
        </p:nvGraphicFramePr>
        <p:xfrm>
          <a:off x="12783290" y="3237493"/>
          <a:ext cx="10974051" cy="51206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401898">
                  <a:extLst>
                    <a:ext uri="{9D8B030D-6E8A-4147-A177-3AD203B41FA5}">
                      <a16:colId xmlns:a16="http://schemas.microsoft.com/office/drawing/2014/main" val="1065574937"/>
                    </a:ext>
                  </a:extLst>
                </a:gridCol>
                <a:gridCol w="6572153">
                  <a:extLst>
                    <a:ext uri="{9D8B030D-6E8A-4147-A177-3AD203B41FA5}">
                      <a16:colId xmlns:a16="http://schemas.microsoft.com/office/drawing/2014/main" val="422179363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4200" dirty="0"/>
                        <a:t>PRODUZIONE IDROELETTRICA ITALIA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4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0021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4200" dirty="0"/>
                        <a:t>ANNO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200" dirty="0"/>
                        <a:t>ENERGIA [TWh]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214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200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200" dirty="0"/>
                        <a:t>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725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20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200" dirty="0"/>
                        <a:t>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765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200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200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306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200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200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26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200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200" dirty="0"/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070394"/>
                  </a:ext>
                </a:extLst>
              </a:tr>
            </a:tbl>
          </a:graphicData>
        </a:graphic>
      </p:graphicFrame>
      <p:sp>
        <p:nvSpPr>
          <p:cNvPr id="11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AD6760A5-12E9-DB72-CFFD-95F028CE007D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130B50D-6367-DC09-E52C-A632665AD9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12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dice">
            <a:extLst>
              <a:ext uri="{FF2B5EF4-FFF2-40B4-BE49-F238E27FC236}">
                <a16:creationId xmlns:a16="http://schemas.microsoft.com/office/drawing/2014/main" id="{C812D648-B904-4A3C-961B-D8B777BDAE81}"/>
              </a:ext>
            </a:extLst>
          </p:cNvPr>
          <p:cNvSpPr txBox="1">
            <a:spLocks/>
          </p:cNvSpPr>
          <p:nvPr/>
        </p:nvSpPr>
        <p:spPr>
          <a:xfrm>
            <a:off x="1026382" y="2778748"/>
            <a:ext cx="22331236" cy="581381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0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79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2pPr>
            <a:lvl3pPr marL="130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3pPr>
            <a:lvl4pPr marL="181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4pPr>
            <a:lvl5pPr marL="2322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ct val="150000"/>
              </a:lnSpc>
            </a:pPr>
            <a:endParaRPr lang="en-US" dirty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03EB0B-93F8-9B33-B226-656821DA8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34" y="110044"/>
            <a:ext cx="23887966" cy="12078908"/>
          </a:xfrm>
          <a:prstGeom prst="rect">
            <a:avLst/>
          </a:prstGeom>
        </p:spPr>
      </p:pic>
      <p:sp>
        <p:nvSpPr>
          <p:cNvPr id="7" name="Itatureium niendit et int qui quibus, toruptat harum explacc aerovitia nissentius ex ea dolorerum qui reri apelloribus et ut fuga. Itatur rerio et…">
            <a:extLst>
              <a:ext uri="{FF2B5EF4-FFF2-40B4-BE49-F238E27FC236}">
                <a16:creationId xmlns:a16="http://schemas.microsoft.com/office/drawing/2014/main" id="{39F6DF9D-BE5C-A8D8-9BA3-0C9D3F73F3DA}"/>
              </a:ext>
            </a:extLst>
          </p:cNvPr>
          <p:cNvSpPr txBox="1">
            <a:spLocks/>
          </p:cNvSpPr>
          <p:nvPr/>
        </p:nvSpPr>
        <p:spPr>
          <a:xfrm>
            <a:off x="521207" y="12350177"/>
            <a:ext cx="21252731" cy="132023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1pPr>
            <a:lvl2pPr marL="919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2pPr>
            <a:lvl3pPr marL="1427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3pPr>
            <a:lvl4pPr marL="1935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4pPr>
            <a:lvl5pPr marL="2443237" marR="0" indent="-411237" algn="l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400" b="0" i="0" u="none" strike="noStrike" cap="none" spc="306" baseline="0">
                <a:ln>
                  <a:noFill/>
                </a:ln>
                <a:solidFill>
                  <a:srgbClr val="1D355E"/>
                </a:solidFill>
                <a:uFillTx/>
                <a:latin typeface="Avenir LT Std 55 Roman"/>
                <a:ea typeface="Avenir LT Std 55 Roman"/>
                <a:cs typeface="Avenir LT Std 55 Roman"/>
                <a:sym typeface="Avenir LT Std 55 Roman"/>
              </a:defRPr>
            </a:lvl5pPr>
            <a:lvl6pPr marL="2830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6pPr>
            <a:lvl7pPr marL="3338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7pPr>
            <a:lvl8pPr marL="3846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8pPr>
            <a:lvl9pPr marL="4354284" marR="0" indent="-290284" algn="ctr" defTabSz="6477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ct val="75000"/>
              <a:buFontTx/>
              <a:buChar char="•"/>
              <a:tabLst/>
              <a:defRPr sz="2400" b="0" i="0" u="none" strike="noStrike" cap="all" spc="48" baseline="0">
                <a:ln>
                  <a:noFill/>
                </a:ln>
                <a:solidFill>
                  <a:srgbClr val="1D355E"/>
                </a:solidFill>
                <a:uFillTx/>
                <a:latin typeface="Avenir LT Std 35 Light"/>
                <a:ea typeface="Avenir LT Std 35 Light"/>
                <a:cs typeface="Avenir LT Std 35 Light"/>
                <a:sym typeface="Avenir LT Std 35 Light"/>
              </a:defRPr>
            </a:lvl9pPr>
          </a:lstStyle>
          <a:p>
            <a:pPr>
              <a:lnSpc>
                <a:spcPts val="8300"/>
              </a:lnSpc>
            </a:pPr>
            <a:r>
              <a:rPr lang="it-IT" sz="6000" b="1" dirty="0">
                <a:solidFill>
                  <a:schemeClr val="bg1"/>
                </a:solidFill>
              </a:rPr>
              <a:t>Limiti del sistema energetico attuale</a:t>
            </a:r>
          </a:p>
          <a:p>
            <a:endParaRPr lang="en-US" sz="5600" dirty="0"/>
          </a:p>
          <a:p>
            <a:endParaRPr lang="en-US" sz="5600" dirty="0"/>
          </a:p>
          <a:p>
            <a:endParaRPr lang="en-US" sz="5600" dirty="0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626B22F-7ACB-0F13-2707-32581DBF28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937" y="12311802"/>
            <a:ext cx="5867536" cy="126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80458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">
  <a:themeElements>
    <a:clrScheme name="New_Template">
      <a:dk1>
        <a:srgbClr val="5B5854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Avenir LT Std 85 Heavy"/>
            <a:ea typeface="Avenir LT Std 85 Heavy"/>
            <a:cs typeface="Avenir LT Std 85 Heavy"/>
            <a:sym typeface="Avenir LT Std 85 Heav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Avenir LT Std 85 Heavy"/>
            <a:ea typeface="Avenir LT Std 85 Heavy"/>
            <a:cs typeface="Avenir LT Std 85 Heavy"/>
            <a:sym typeface="Avenir LT Std 85 Heav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resentazione_UniTS_16-9_120421.pptx" id="{4D7A95C4-531D-BE42-BC6B-1E71934F33DA}" vid="{47BDCCF5-F9D7-384C-B997-FF2F6EAC592C}"/>
    </a:ext>
  </a:extLst>
</a:theme>
</file>

<file path=ppt/theme/theme2.xml><?xml version="1.0" encoding="utf-8"?>
<a:theme xmlns:a="http://schemas.openxmlformats.org/drawingml/2006/main" name="New_Template">
  <a:themeElements>
    <a:clrScheme name="New_Templa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Avenir LT Std 85 Heavy"/>
            <a:ea typeface="Avenir LT Std 85 Heavy"/>
            <a:cs typeface="Avenir LT Std 85 Heavy"/>
            <a:sym typeface="Avenir LT Std 85 Heav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Avenir LT Std 85 Heavy"/>
            <a:ea typeface="Avenir LT Std 85 Heavy"/>
            <a:cs typeface="Avenir LT Std 85 Heavy"/>
            <a:sym typeface="Avenir LT Std 85 Heav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New_Template</Template>
  <TotalTime>17069</TotalTime>
  <Words>493</Words>
  <Application>Microsoft Office PowerPoint</Application>
  <PresentationFormat>Personalizzato</PresentationFormat>
  <Paragraphs>153</Paragraphs>
  <Slides>26</Slides>
  <Notes>26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7" baseType="lpstr">
      <vt:lpstr>Arial</vt:lpstr>
      <vt:lpstr>Avenir LT Std 35 Light</vt:lpstr>
      <vt:lpstr>Avenir LT Std 55 Roman</vt:lpstr>
      <vt:lpstr>Avenir LT Std 65 Medium</vt:lpstr>
      <vt:lpstr>Avenir LT Std 85 Heavy</vt:lpstr>
      <vt:lpstr>AvenirLTStd-Medium</vt:lpstr>
      <vt:lpstr>Founders Grotesk</vt:lpstr>
      <vt:lpstr>Founders Grotesk Medium</vt:lpstr>
      <vt:lpstr>Helvetica Neue</vt:lpstr>
      <vt:lpstr>Wingdings</vt:lpstr>
      <vt:lpstr>New_Template</vt:lpstr>
      <vt:lpstr>Transizione energetica: principi, stato dell’arte       e tecnologie abilitanti</vt:lpstr>
      <vt:lpstr>Il sistema energetico è complesso</vt:lpstr>
      <vt:lpstr>Il sistema energetico è complesso</vt:lpstr>
      <vt:lpstr>Il sistema energetico è complesso</vt:lpstr>
      <vt:lpstr>Il sistema energetico basato sull’uso dei combustibili fossili       è il principale emettitore di gas serra e responsabile del riscaldamento globale di origine antropica      e dei conseguenti cambiamenti climatici</vt:lpstr>
      <vt:lpstr>Il sistema energetico è inefficiente</vt:lpstr>
      <vt:lpstr>La crisi profonda del sistema elettrico tradizionale</vt:lpstr>
      <vt:lpstr>La crisi profonda del sistema elettrico tradizionale</vt:lpstr>
      <vt:lpstr>Presentazione standard di PowerPoint</vt:lpstr>
      <vt:lpstr>Costi di produzione dell’energia elettrica</vt:lpstr>
      <vt:lpstr>Transizione verso le fonti rinnovabili</vt:lpstr>
      <vt:lpstr>Transizioni energetica e vettoriale</vt:lpstr>
      <vt:lpstr>Perché energia elettrica?</vt:lpstr>
      <vt:lpstr>Perché energia elettrica?</vt:lpstr>
      <vt:lpstr>Perché energia elettrica?</vt:lpstr>
      <vt:lpstr>Crescita esponenziale delle rinnovabili</vt:lpstr>
      <vt:lpstr>A livello globale «solo» rinnovabili!</vt:lpstr>
      <vt:lpstr>Soprattutto fotovoltaico, soprattutto Cina</vt:lpstr>
      <vt:lpstr>Tecnologie per la transizione: solare ed eolico</vt:lpstr>
      <vt:lpstr>Investimenti nel settore elettrico</vt:lpstr>
      <vt:lpstr>Presentazione standard di PowerPoint</vt:lpstr>
      <vt:lpstr>Bisogna accelerare</vt:lpstr>
      <vt:lpstr>Contributo delle rinnovabili nei diversi settori</vt:lpstr>
      <vt:lpstr>Smart grid &amp; Mobility Lab @ UNITS</vt:lpstr>
      <vt:lpstr>Tecnologie abilitanti la transizione 100% rinnovabile</vt:lpstr>
      <vt:lpstr>Grazie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della presentazione</dc:title>
  <dc:subject/>
  <dc:creator>Massimo Cortesi</dc:creator>
  <cp:keywords/>
  <dc:description/>
  <cp:lastModifiedBy>FRAIZZOLI FRANCESCA</cp:lastModifiedBy>
  <cp:revision>654</cp:revision>
  <dcterms:created xsi:type="dcterms:W3CDTF">2021-04-13T15:44:38Z</dcterms:created>
  <dcterms:modified xsi:type="dcterms:W3CDTF">2025-01-20T09:01:04Z</dcterms:modified>
  <cp:category/>
</cp:coreProperties>
</file>